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56" r:id="rId5"/>
    <p:sldId id="288" r:id="rId6"/>
    <p:sldId id="286" r:id="rId7"/>
    <p:sldId id="307" r:id="rId8"/>
    <p:sldId id="287" r:id="rId9"/>
    <p:sldId id="299" r:id="rId10"/>
    <p:sldId id="300" r:id="rId11"/>
    <p:sldId id="290" r:id="rId12"/>
    <p:sldId id="305" r:id="rId13"/>
    <p:sldId id="283" r:id="rId14"/>
    <p:sldId id="304" r:id="rId15"/>
    <p:sldId id="284" r:id="rId16"/>
    <p:sldId id="306" r:id="rId17"/>
    <p:sldId id="295" r:id="rId18"/>
    <p:sldId id="271" r:id="rId19"/>
    <p:sldId id="291" r:id="rId20"/>
    <p:sldId id="302" r:id="rId21"/>
    <p:sldId id="303" r:id="rId22"/>
    <p:sldId id="309" r:id="rId23"/>
    <p:sldId id="296" r:id="rId24"/>
    <p:sldId id="310" r:id="rId25"/>
    <p:sldId id="292" r:id="rId26"/>
    <p:sldId id="280" r:id="rId27"/>
    <p:sldId id="297" r:id="rId28"/>
    <p:sldId id="257" r:id="rId29"/>
    <p:sldId id="276" r:id="rId30"/>
    <p:sldId id="308" r:id="rId31"/>
    <p:sldId id="289" r:id="rId32"/>
    <p:sldId id="294"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88"/>
            <p14:sldId id="286"/>
            <p14:sldId id="307"/>
            <p14:sldId id="287"/>
            <p14:sldId id="299"/>
            <p14:sldId id="300"/>
            <p14:sldId id="290"/>
            <p14:sldId id="305"/>
            <p14:sldId id="283"/>
            <p14:sldId id="304"/>
            <p14:sldId id="284"/>
            <p14:sldId id="306"/>
            <p14:sldId id="295"/>
          </p14:sldIdLst>
        </p14:section>
        <p14:section name="Design, Morph, Annotate, Work Together, Tell Me" id="{B9B51309-D148-4332-87C2-07BE32FBCA3B}">
          <p14:sldIdLst>
            <p14:sldId id="271"/>
            <p14:sldId id="291"/>
            <p14:sldId id="302"/>
            <p14:sldId id="303"/>
            <p14:sldId id="309"/>
            <p14:sldId id="296"/>
            <p14:sldId id="310"/>
            <p14:sldId id="292"/>
            <p14:sldId id="280"/>
            <p14:sldId id="297"/>
          </p14:sldIdLst>
        </p14:section>
        <p14:section name="Untitled Section" id="{5E513617-9DB7-448D-842A-66A8509481E6}">
          <p14:sldIdLst>
            <p14:sldId id="257"/>
            <p14:sldId id="276"/>
            <p14:sldId id="308"/>
            <p14:sldId id="289"/>
            <p14:sldId id="294"/>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njay arya" initials="sa" lastIdx="1" clrIdx="2">
    <p:extLst>
      <p:ext uri="{19B8F6BF-5375-455C-9EA6-DF929625EA0E}">
        <p15:presenceInfo xmlns:p15="http://schemas.microsoft.com/office/powerpoint/2012/main" userId="c21d22fccf2c21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8CFB6"/>
    <a:srgbClr val="196C08"/>
    <a:srgbClr val="F8CAB6"/>
    <a:srgbClr val="6F050F"/>
    <a:srgbClr val="404040"/>
    <a:srgbClr val="DD462F"/>
    <a:srgbClr val="D24726"/>
    <a:srgbClr val="923922"/>
    <a:srgbClr val="FF9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241" autoAdjust="0"/>
  </p:normalViewPr>
  <p:slideViewPr>
    <p:cSldViewPr snapToGrid="0">
      <p:cViewPr>
        <p:scale>
          <a:sx n="75" d="100"/>
          <a:sy n="75" d="100"/>
        </p:scale>
        <p:origin x="132"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jay arya" userId="c21d22fccf2c2131" providerId="LiveId" clId="{9748294B-7E62-4A4D-811D-A5E1651EF3ED}"/>
    <pc:docChg chg="undo custSel addSld delSld modSld modSection">
      <pc:chgData name="sanjay arya" userId="c21d22fccf2c2131" providerId="LiveId" clId="{9748294B-7E62-4A4D-811D-A5E1651EF3ED}" dt="2026-04-27T09:36:38.794" v="13433" actId="27636"/>
      <pc:docMkLst>
        <pc:docMk/>
      </pc:docMkLst>
      <pc:sldChg chg="modSp mod">
        <pc:chgData name="sanjay arya" userId="c21d22fccf2c2131" providerId="LiveId" clId="{9748294B-7E62-4A4D-811D-A5E1651EF3ED}" dt="2026-04-27T09:32:01.413" v="13415" actId="207"/>
        <pc:sldMkLst>
          <pc:docMk/>
          <pc:sldMk cId="2471807738" sldId="256"/>
        </pc:sldMkLst>
        <pc:spChg chg="mod">
          <ac:chgData name="sanjay arya" userId="c21d22fccf2c2131" providerId="LiveId" clId="{9748294B-7E62-4A4D-811D-A5E1651EF3ED}" dt="2026-04-27T09:32:01.413" v="13415" actId="207"/>
          <ac:spMkLst>
            <pc:docMk/>
            <pc:sldMk cId="2471807738" sldId="256"/>
            <ac:spMk id="2" creationId="{00000000-0000-0000-0000-000000000000}"/>
          </ac:spMkLst>
        </pc:spChg>
        <pc:spChg chg="mod">
          <ac:chgData name="sanjay arya" userId="c21d22fccf2c2131" providerId="LiveId" clId="{9748294B-7E62-4A4D-811D-A5E1651EF3ED}" dt="2026-04-26T15:07:16.299" v="66" actId="20577"/>
          <ac:spMkLst>
            <pc:docMk/>
            <pc:sldMk cId="2471807738" sldId="256"/>
            <ac:spMk id="3" creationId="{00000000-0000-0000-0000-000000000000}"/>
          </ac:spMkLst>
        </pc:spChg>
      </pc:sldChg>
      <pc:sldChg chg="modSp mod">
        <pc:chgData name="sanjay arya" userId="c21d22fccf2c2131" providerId="LiveId" clId="{9748294B-7E62-4A4D-811D-A5E1651EF3ED}" dt="2026-04-27T06:57:27.067" v="6621" actId="207"/>
        <pc:sldMkLst>
          <pc:docMk/>
          <pc:sldMk cId="3457616166" sldId="271"/>
        </pc:sldMkLst>
        <pc:spChg chg="mod">
          <ac:chgData name="sanjay arya" userId="c21d22fccf2c2131" providerId="LiveId" clId="{9748294B-7E62-4A4D-811D-A5E1651EF3ED}" dt="2026-04-27T06:55:12.940" v="6613" actId="207"/>
          <ac:spMkLst>
            <pc:docMk/>
            <pc:sldMk cId="3457616166" sldId="271"/>
            <ac:spMk id="8" creationId="{00000000-0000-0000-0000-000000000000}"/>
          </ac:spMkLst>
        </pc:spChg>
        <pc:spChg chg="mod">
          <ac:chgData name="sanjay arya" userId="c21d22fccf2c2131" providerId="LiveId" clId="{9748294B-7E62-4A4D-811D-A5E1651EF3ED}" dt="2026-04-27T06:57:27.067" v="6621" actId="207"/>
          <ac:spMkLst>
            <pc:docMk/>
            <pc:sldMk cId="3457616166" sldId="271"/>
            <ac:spMk id="38" creationId="{00000000-0000-0000-0000-000000000000}"/>
          </ac:spMkLst>
        </pc:spChg>
      </pc:sldChg>
      <pc:sldChg chg="addSp delSp modSp mod">
        <pc:chgData name="sanjay arya" userId="c21d22fccf2c2131" providerId="LiveId" clId="{9748294B-7E62-4A4D-811D-A5E1651EF3ED}" dt="2026-04-27T08:17:20.294" v="11575" actId="6549"/>
        <pc:sldMkLst>
          <pc:docMk/>
          <pc:sldMk cId="1769326051" sldId="276"/>
        </pc:sldMkLst>
        <pc:spChg chg="add del mod">
          <ac:chgData name="sanjay arya" userId="c21d22fccf2c2131" providerId="LiveId" clId="{9748294B-7E62-4A4D-811D-A5E1651EF3ED}" dt="2026-04-27T08:16:33.234" v="11538"/>
          <ac:spMkLst>
            <pc:docMk/>
            <pc:sldMk cId="1769326051" sldId="276"/>
            <ac:spMk id="4" creationId="{845D30CA-32A8-E47F-A362-A5AB56AB3203}"/>
          </ac:spMkLst>
        </pc:spChg>
        <pc:spChg chg="mod">
          <ac:chgData name="sanjay arya" userId="c21d22fccf2c2131" providerId="LiveId" clId="{9748294B-7E62-4A4D-811D-A5E1651EF3ED}" dt="2026-04-27T08:17:20.294" v="11575" actId="6549"/>
          <ac:spMkLst>
            <pc:docMk/>
            <pc:sldMk cId="1769326051" sldId="276"/>
            <ac:spMk id="8" creationId="{00000000-0000-0000-0000-000000000000}"/>
          </ac:spMkLst>
        </pc:spChg>
        <pc:graphicFrameChg chg="del">
          <ac:chgData name="sanjay arya" userId="c21d22fccf2c2131" providerId="LiveId" clId="{9748294B-7E62-4A4D-811D-A5E1651EF3ED}" dt="2026-04-27T08:16:25.709" v="11537" actId="478"/>
          <ac:graphicFrameMkLst>
            <pc:docMk/>
            <pc:sldMk cId="1769326051" sldId="276"/>
            <ac:graphicFrameMk id="5" creationId="{1BE3FCAD-2934-E4F4-0065-AA62B08D653D}"/>
          </ac:graphicFrameMkLst>
        </pc:graphicFrameChg>
        <pc:graphicFrameChg chg="del">
          <ac:chgData name="sanjay arya" userId="c21d22fccf2c2131" providerId="LiveId" clId="{9748294B-7E62-4A4D-811D-A5E1651EF3ED}" dt="2026-04-27T08:11:31.101" v="11534" actId="478"/>
          <ac:graphicFrameMkLst>
            <pc:docMk/>
            <pc:sldMk cId="1769326051" sldId="276"/>
            <ac:graphicFrameMk id="6" creationId="{00000000-0008-0000-0400-000003000000}"/>
          </ac:graphicFrameMkLst>
        </pc:graphicFrameChg>
        <pc:graphicFrameChg chg="del">
          <ac:chgData name="sanjay arya" userId="c21d22fccf2c2131" providerId="LiveId" clId="{9748294B-7E62-4A4D-811D-A5E1651EF3ED}" dt="2026-04-27T08:11:28.645" v="11533" actId="478"/>
          <ac:graphicFrameMkLst>
            <pc:docMk/>
            <pc:sldMk cId="1769326051" sldId="276"/>
            <ac:graphicFrameMk id="12" creationId="{00000000-0008-0000-0400-000004000000}"/>
          </ac:graphicFrameMkLst>
        </pc:graphicFrameChg>
        <pc:picChg chg="add mod">
          <ac:chgData name="sanjay arya" userId="c21d22fccf2c2131" providerId="LiveId" clId="{9748294B-7E62-4A4D-811D-A5E1651EF3ED}" dt="2026-04-27T08:16:45.670" v="11540" actId="14100"/>
          <ac:picMkLst>
            <pc:docMk/>
            <pc:sldMk cId="1769326051" sldId="276"/>
            <ac:picMk id="2" creationId="{25EA8968-F69A-468F-0647-259BFA4CE923}"/>
          </ac:picMkLst>
        </pc:picChg>
        <pc:picChg chg="add mod">
          <ac:chgData name="sanjay arya" userId="c21d22fccf2c2131" providerId="LiveId" clId="{9748294B-7E62-4A4D-811D-A5E1651EF3ED}" dt="2026-04-27T08:17:00.676" v="11543" actId="14100"/>
          <ac:picMkLst>
            <pc:docMk/>
            <pc:sldMk cId="1769326051" sldId="276"/>
            <ac:picMk id="7" creationId="{F05181EC-F8E7-22F9-C41D-8D24D8B32731}"/>
          </ac:picMkLst>
        </pc:picChg>
      </pc:sldChg>
      <pc:sldChg chg="del">
        <pc:chgData name="sanjay arya" userId="c21d22fccf2c2131" providerId="LiveId" clId="{9748294B-7E62-4A4D-811D-A5E1651EF3ED}" dt="2026-04-26T15:49:18.115" v="1581" actId="2696"/>
        <pc:sldMkLst>
          <pc:docMk/>
          <pc:sldMk cId="1107001750" sldId="279"/>
        </pc:sldMkLst>
      </pc:sldChg>
      <pc:sldChg chg="del">
        <pc:chgData name="sanjay arya" userId="c21d22fccf2c2131" providerId="LiveId" clId="{9748294B-7E62-4A4D-811D-A5E1651EF3ED}" dt="2026-04-26T15:49:29.548" v="1582" actId="2696"/>
        <pc:sldMkLst>
          <pc:docMk/>
          <pc:sldMk cId="958036878" sldId="281"/>
        </pc:sldMkLst>
      </pc:sldChg>
      <pc:sldChg chg="modSp mod">
        <pc:chgData name="sanjay arya" userId="c21d22fccf2c2131" providerId="LiveId" clId="{9748294B-7E62-4A4D-811D-A5E1651EF3ED}" dt="2026-04-27T07:37:44.295" v="9277" actId="6549"/>
        <pc:sldMkLst>
          <pc:docMk/>
          <pc:sldMk cId="893025881" sldId="282"/>
        </pc:sldMkLst>
        <pc:spChg chg="mod">
          <ac:chgData name="sanjay arya" userId="c21d22fccf2c2131" providerId="LiveId" clId="{9748294B-7E62-4A4D-811D-A5E1651EF3ED}" dt="2026-04-27T07:37:44.295" v="9277" actId="6549"/>
          <ac:spMkLst>
            <pc:docMk/>
            <pc:sldMk cId="893025881" sldId="282"/>
            <ac:spMk id="5" creationId="{00000000-0000-0000-0000-000000000000}"/>
          </ac:spMkLst>
        </pc:spChg>
        <pc:spChg chg="mod">
          <ac:chgData name="sanjay arya" userId="c21d22fccf2c2131" providerId="LiveId" clId="{9748294B-7E62-4A4D-811D-A5E1651EF3ED}" dt="2026-04-27T07:36:03.285" v="8624" actId="6549"/>
          <ac:spMkLst>
            <pc:docMk/>
            <pc:sldMk cId="893025881" sldId="282"/>
            <ac:spMk id="9" creationId="{00000000-0000-0000-0000-000000000000}"/>
          </ac:spMkLst>
        </pc:spChg>
      </pc:sldChg>
      <pc:sldChg chg="modSp mod">
        <pc:chgData name="sanjay arya" userId="c21d22fccf2c2131" providerId="LiveId" clId="{9748294B-7E62-4A4D-811D-A5E1651EF3ED}" dt="2026-04-26T15:37:14.856" v="1580" actId="20577"/>
        <pc:sldMkLst>
          <pc:docMk/>
          <pc:sldMk cId="4018776206" sldId="283"/>
        </pc:sldMkLst>
        <pc:spChg chg="mod">
          <ac:chgData name="sanjay arya" userId="c21d22fccf2c2131" providerId="LiveId" clId="{9748294B-7E62-4A4D-811D-A5E1651EF3ED}" dt="2026-04-26T15:32:02.079" v="1214" actId="20577"/>
          <ac:spMkLst>
            <pc:docMk/>
            <pc:sldMk cId="4018776206" sldId="283"/>
            <ac:spMk id="2" creationId="{C4BD14F2-1134-3AD4-18D8-CAA8E76E3796}"/>
          </ac:spMkLst>
        </pc:spChg>
        <pc:spChg chg="mod">
          <ac:chgData name="sanjay arya" userId="c21d22fccf2c2131" providerId="LiveId" clId="{9748294B-7E62-4A4D-811D-A5E1651EF3ED}" dt="2026-04-26T15:37:14.856" v="1580" actId="20577"/>
          <ac:spMkLst>
            <pc:docMk/>
            <pc:sldMk cId="4018776206" sldId="283"/>
            <ac:spMk id="3" creationId="{10F61573-7405-B600-4602-E7D729698359}"/>
          </ac:spMkLst>
        </pc:spChg>
      </pc:sldChg>
      <pc:sldChg chg="delSp modSp mod">
        <pc:chgData name="sanjay arya" userId="c21d22fccf2c2131" providerId="LiveId" clId="{9748294B-7E62-4A4D-811D-A5E1651EF3ED}" dt="2026-04-27T05:48:47.146" v="2719" actId="27636"/>
        <pc:sldMkLst>
          <pc:docMk/>
          <pc:sldMk cId="4280427069" sldId="284"/>
        </pc:sldMkLst>
        <pc:spChg chg="mod">
          <ac:chgData name="sanjay arya" userId="c21d22fccf2c2131" providerId="LiveId" clId="{9748294B-7E62-4A4D-811D-A5E1651EF3ED}" dt="2026-04-27T05:48:47.146" v="2719" actId="27636"/>
          <ac:spMkLst>
            <pc:docMk/>
            <pc:sldMk cId="4280427069" sldId="284"/>
            <ac:spMk id="3" creationId="{9E5BAD1B-678F-9261-12F6-2F55B98DC1FB}"/>
          </ac:spMkLst>
        </pc:spChg>
        <pc:picChg chg="del">
          <ac:chgData name="sanjay arya" userId="c21d22fccf2c2131" providerId="LiveId" clId="{9748294B-7E62-4A4D-811D-A5E1651EF3ED}" dt="2026-04-27T05:48:28.944" v="2715" actId="478"/>
          <ac:picMkLst>
            <pc:docMk/>
            <pc:sldMk cId="4280427069" sldId="284"/>
            <ac:picMk id="6" creationId="{F78F497A-D4A7-07BE-778E-9E37C3746CE8}"/>
          </ac:picMkLst>
        </pc:picChg>
      </pc:sldChg>
      <pc:sldChg chg="del">
        <pc:chgData name="sanjay arya" userId="c21d22fccf2c2131" providerId="LiveId" clId="{9748294B-7E62-4A4D-811D-A5E1651EF3ED}" dt="2026-04-27T08:33:46.756" v="11643" actId="2696"/>
        <pc:sldMkLst>
          <pc:docMk/>
          <pc:sldMk cId="2726360242" sldId="285"/>
        </pc:sldMkLst>
      </pc:sldChg>
      <pc:sldChg chg="modSp add mod">
        <pc:chgData name="sanjay arya" userId="c21d22fccf2c2131" providerId="LiveId" clId="{9748294B-7E62-4A4D-811D-A5E1651EF3ED}" dt="2026-04-27T07:12:26.258" v="7451" actId="27636"/>
        <pc:sldMkLst>
          <pc:docMk/>
          <pc:sldMk cId="562860446" sldId="286"/>
        </pc:sldMkLst>
        <pc:spChg chg="mod">
          <ac:chgData name="sanjay arya" userId="c21d22fccf2c2131" providerId="LiveId" clId="{9748294B-7E62-4A4D-811D-A5E1651EF3ED}" dt="2026-04-27T07:12:14.357" v="7449" actId="14100"/>
          <ac:spMkLst>
            <pc:docMk/>
            <pc:sldMk cId="562860446" sldId="286"/>
            <ac:spMk id="2" creationId="{DFE9635E-953F-2E9F-90F0-F4872D2F1613}"/>
          </ac:spMkLst>
        </pc:spChg>
        <pc:spChg chg="mod">
          <ac:chgData name="sanjay arya" userId="c21d22fccf2c2131" providerId="LiveId" clId="{9748294B-7E62-4A4D-811D-A5E1651EF3ED}" dt="2026-04-27T07:12:26.258" v="7451" actId="27636"/>
          <ac:spMkLst>
            <pc:docMk/>
            <pc:sldMk cId="562860446" sldId="286"/>
            <ac:spMk id="3" creationId="{C7B4F52C-A291-5262-A9F4-BE709F50949A}"/>
          </ac:spMkLst>
        </pc:spChg>
      </pc:sldChg>
      <pc:sldChg chg="del">
        <pc:chgData name="sanjay arya" userId="c21d22fccf2c2131" providerId="LiveId" clId="{9748294B-7E62-4A4D-811D-A5E1651EF3ED}" dt="2026-04-27T07:03:17.324" v="6627" actId="2696"/>
        <pc:sldMkLst>
          <pc:docMk/>
          <pc:sldMk cId="823510620" sldId="286"/>
        </pc:sldMkLst>
      </pc:sldChg>
      <pc:sldChg chg="modSp mod">
        <pc:chgData name="sanjay arya" userId="c21d22fccf2c2131" providerId="LiveId" clId="{9748294B-7E62-4A4D-811D-A5E1651EF3ED}" dt="2026-04-26T15:25:44.362" v="1032" actId="14100"/>
        <pc:sldMkLst>
          <pc:docMk/>
          <pc:sldMk cId="2004363209" sldId="287"/>
        </pc:sldMkLst>
        <pc:spChg chg="mod">
          <ac:chgData name="sanjay arya" userId="c21d22fccf2c2131" providerId="LiveId" clId="{9748294B-7E62-4A4D-811D-A5E1651EF3ED}" dt="2026-04-26T15:17:21.265" v="852" actId="20577"/>
          <ac:spMkLst>
            <pc:docMk/>
            <pc:sldMk cId="2004363209" sldId="287"/>
            <ac:spMk id="6" creationId="{ED61B367-07AA-6169-10D7-3E40B95EDE7C}"/>
          </ac:spMkLst>
        </pc:spChg>
        <pc:spChg chg="mod">
          <ac:chgData name="sanjay arya" userId="c21d22fccf2c2131" providerId="LiveId" clId="{9748294B-7E62-4A4D-811D-A5E1651EF3ED}" dt="2026-04-26T15:25:44.362" v="1032" actId="14100"/>
          <ac:spMkLst>
            <pc:docMk/>
            <pc:sldMk cId="2004363209" sldId="287"/>
            <ac:spMk id="7" creationId="{29BA5D4F-16C0-7FB0-FAA7-BE36D0FE4C5C}"/>
          </ac:spMkLst>
        </pc:spChg>
      </pc:sldChg>
      <pc:sldChg chg="modSp mod">
        <pc:chgData name="sanjay arya" userId="c21d22fccf2c2131" providerId="LiveId" clId="{9748294B-7E62-4A4D-811D-A5E1651EF3ED}" dt="2026-04-27T07:12:51.929" v="7452" actId="207"/>
        <pc:sldMkLst>
          <pc:docMk/>
          <pc:sldMk cId="1128608495" sldId="288"/>
        </pc:sldMkLst>
        <pc:spChg chg="mod">
          <ac:chgData name="sanjay arya" userId="c21d22fccf2c2131" providerId="LiveId" clId="{9748294B-7E62-4A4D-811D-A5E1651EF3ED}" dt="2026-04-27T07:12:51.929" v="7452" actId="207"/>
          <ac:spMkLst>
            <pc:docMk/>
            <pc:sldMk cId="1128608495" sldId="288"/>
            <ac:spMk id="2" creationId="{D34F7C1A-6A5E-F86D-9190-8278763D40CA}"/>
          </ac:spMkLst>
        </pc:spChg>
      </pc:sldChg>
      <pc:sldChg chg="modSp mod">
        <pc:chgData name="sanjay arya" userId="c21d22fccf2c2131" providerId="LiveId" clId="{9748294B-7E62-4A4D-811D-A5E1651EF3ED}" dt="2026-04-26T16:19:18.446" v="1993" actId="20577"/>
        <pc:sldMkLst>
          <pc:docMk/>
          <pc:sldMk cId="3293645075" sldId="290"/>
        </pc:sldMkLst>
        <pc:spChg chg="mod">
          <ac:chgData name="sanjay arya" userId="c21d22fccf2c2131" providerId="LiveId" clId="{9748294B-7E62-4A4D-811D-A5E1651EF3ED}" dt="2026-04-26T16:19:18.446" v="1993" actId="20577"/>
          <ac:spMkLst>
            <pc:docMk/>
            <pc:sldMk cId="3293645075" sldId="290"/>
            <ac:spMk id="3" creationId="{2E264B1D-5895-E8E0-AC62-2B2AA4CDCC74}"/>
          </ac:spMkLst>
        </pc:spChg>
      </pc:sldChg>
      <pc:sldChg chg="modSp mod">
        <pc:chgData name="sanjay arya" userId="c21d22fccf2c2131" providerId="LiveId" clId="{9748294B-7E62-4A4D-811D-A5E1651EF3ED}" dt="2026-04-27T06:57:01.414" v="6620" actId="14100"/>
        <pc:sldMkLst>
          <pc:docMk/>
          <pc:sldMk cId="2730390238" sldId="291"/>
        </pc:sldMkLst>
        <pc:spChg chg="mod">
          <ac:chgData name="sanjay arya" userId="c21d22fccf2c2131" providerId="LiveId" clId="{9748294B-7E62-4A4D-811D-A5E1651EF3ED}" dt="2026-04-27T06:56:47.761" v="6618" actId="207"/>
          <ac:spMkLst>
            <pc:docMk/>
            <pc:sldMk cId="2730390238" sldId="291"/>
            <ac:spMk id="2" creationId="{70156F08-C156-E6B6-31C2-16BDE4867454}"/>
          </ac:spMkLst>
        </pc:spChg>
        <pc:spChg chg="mod">
          <ac:chgData name="sanjay arya" userId="c21d22fccf2c2131" providerId="LiveId" clId="{9748294B-7E62-4A4D-811D-A5E1651EF3ED}" dt="2026-04-27T06:57:01.414" v="6620" actId="14100"/>
          <ac:spMkLst>
            <pc:docMk/>
            <pc:sldMk cId="2730390238" sldId="291"/>
            <ac:spMk id="3" creationId="{0ACF344C-BFD6-042D-01EC-A241D2181640}"/>
          </ac:spMkLst>
        </pc:spChg>
      </pc:sldChg>
      <pc:sldChg chg="modSp mod">
        <pc:chgData name="sanjay arya" userId="c21d22fccf2c2131" providerId="LiveId" clId="{9748294B-7E62-4A4D-811D-A5E1651EF3ED}" dt="2026-04-27T08:37:51.768" v="12377" actId="6549"/>
        <pc:sldMkLst>
          <pc:docMk/>
          <pc:sldMk cId="786096066" sldId="292"/>
        </pc:sldMkLst>
        <pc:spChg chg="mod">
          <ac:chgData name="sanjay arya" userId="c21d22fccf2c2131" providerId="LiveId" clId="{9748294B-7E62-4A4D-811D-A5E1651EF3ED}" dt="2026-04-27T08:34:42.444" v="11684" actId="20577"/>
          <ac:spMkLst>
            <pc:docMk/>
            <pc:sldMk cId="786096066" sldId="292"/>
            <ac:spMk id="2" creationId="{D71271C8-0A27-DC9C-B0F2-42200D47D1CD}"/>
          </ac:spMkLst>
        </pc:spChg>
        <pc:spChg chg="mod">
          <ac:chgData name="sanjay arya" userId="c21d22fccf2c2131" providerId="LiveId" clId="{9748294B-7E62-4A4D-811D-A5E1651EF3ED}" dt="2026-04-27T08:37:51.768" v="12377" actId="6549"/>
          <ac:spMkLst>
            <pc:docMk/>
            <pc:sldMk cId="786096066" sldId="292"/>
            <ac:spMk id="3" creationId="{760AF7CE-D399-865C-96CE-10A01814E7C3}"/>
          </ac:spMkLst>
        </pc:spChg>
      </pc:sldChg>
      <pc:sldChg chg="del">
        <pc:chgData name="sanjay arya" userId="c21d22fccf2c2131" providerId="LiveId" clId="{9748294B-7E62-4A4D-811D-A5E1651EF3ED}" dt="2026-04-27T08:43:32.071" v="12397" actId="47"/>
        <pc:sldMkLst>
          <pc:docMk/>
          <pc:sldMk cId="3864290352" sldId="293"/>
        </pc:sldMkLst>
      </pc:sldChg>
      <pc:sldChg chg="modSp mod">
        <pc:chgData name="sanjay arya" userId="c21d22fccf2c2131" providerId="LiveId" clId="{9748294B-7E62-4A4D-811D-A5E1651EF3ED}" dt="2026-04-27T07:58:33.505" v="11507" actId="14861"/>
        <pc:sldMkLst>
          <pc:docMk/>
          <pc:sldMk cId="2723281475" sldId="294"/>
        </pc:sldMkLst>
        <pc:spChg chg="mod">
          <ac:chgData name="sanjay arya" userId="c21d22fccf2c2131" providerId="LiveId" clId="{9748294B-7E62-4A4D-811D-A5E1651EF3ED}" dt="2026-04-27T07:58:33.505" v="11507" actId="14861"/>
          <ac:spMkLst>
            <pc:docMk/>
            <pc:sldMk cId="2723281475" sldId="294"/>
            <ac:spMk id="2" creationId="{FB611D75-E2CF-6D2A-858A-4B48946FA9D5}"/>
          </ac:spMkLst>
        </pc:spChg>
        <pc:spChg chg="mod">
          <ac:chgData name="sanjay arya" userId="c21d22fccf2c2131" providerId="LiveId" clId="{9748294B-7E62-4A4D-811D-A5E1651EF3ED}" dt="2026-04-27T07:58:04.879" v="11505" actId="207"/>
          <ac:spMkLst>
            <pc:docMk/>
            <pc:sldMk cId="2723281475" sldId="294"/>
            <ac:spMk id="3" creationId="{A7AFCF05-4AAD-7123-5B5F-B2C30A8968A5}"/>
          </ac:spMkLst>
        </pc:spChg>
      </pc:sldChg>
      <pc:sldChg chg="modSp mod">
        <pc:chgData name="sanjay arya" userId="c21d22fccf2c2131" providerId="LiveId" clId="{9748294B-7E62-4A4D-811D-A5E1651EF3ED}" dt="2026-04-27T09:31:31.686" v="13414" actId="113"/>
        <pc:sldMkLst>
          <pc:docMk/>
          <pc:sldMk cId="784421890" sldId="296"/>
        </pc:sldMkLst>
        <pc:spChg chg="mod">
          <ac:chgData name="sanjay arya" userId="c21d22fccf2c2131" providerId="LiveId" clId="{9748294B-7E62-4A4D-811D-A5E1651EF3ED}" dt="2026-04-27T06:54:03.245" v="6609" actId="207"/>
          <ac:spMkLst>
            <pc:docMk/>
            <pc:sldMk cId="784421890" sldId="296"/>
            <ac:spMk id="2" creationId="{C34F307D-B7FC-64E6-768F-3CF9185E40A5}"/>
          </ac:spMkLst>
        </pc:spChg>
        <pc:spChg chg="mod">
          <ac:chgData name="sanjay arya" userId="c21d22fccf2c2131" providerId="LiveId" clId="{9748294B-7E62-4A4D-811D-A5E1651EF3ED}" dt="2026-04-27T09:31:31.686" v="13414" actId="113"/>
          <ac:spMkLst>
            <pc:docMk/>
            <pc:sldMk cId="784421890" sldId="296"/>
            <ac:spMk id="3" creationId="{54B0A2D2-BCCC-0B83-1777-32D4DFBB1DBA}"/>
          </ac:spMkLst>
        </pc:spChg>
      </pc:sldChg>
      <pc:sldChg chg="new del">
        <pc:chgData name="sanjay arya" userId="c21d22fccf2c2131" providerId="LiveId" clId="{9748294B-7E62-4A4D-811D-A5E1651EF3ED}" dt="2026-04-26T16:20:15.807" v="1994" actId="2696"/>
        <pc:sldMkLst>
          <pc:docMk/>
          <pc:sldMk cId="1269746362" sldId="298"/>
        </pc:sldMkLst>
      </pc:sldChg>
      <pc:sldChg chg="modSp new mod">
        <pc:chgData name="sanjay arya" userId="c21d22fccf2c2131" providerId="LiveId" clId="{9748294B-7E62-4A4D-811D-A5E1651EF3ED}" dt="2026-04-27T09:34:50.802" v="13424" actId="207"/>
        <pc:sldMkLst>
          <pc:docMk/>
          <pc:sldMk cId="2081208474" sldId="299"/>
        </pc:sldMkLst>
        <pc:spChg chg="mod">
          <ac:chgData name="sanjay arya" userId="c21d22fccf2c2131" providerId="LiveId" clId="{9748294B-7E62-4A4D-811D-A5E1651EF3ED}" dt="2026-04-27T09:33:54.637" v="13421" actId="207"/>
          <ac:spMkLst>
            <pc:docMk/>
            <pc:sldMk cId="2081208474" sldId="299"/>
            <ac:spMk id="2" creationId="{32B51776-4314-9D37-7B32-44B38C6BB1F9}"/>
          </ac:spMkLst>
        </pc:spChg>
        <pc:spChg chg="mod">
          <ac:chgData name="sanjay arya" userId="c21d22fccf2c2131" providerId="LiveId" clId="{9748294B-7E62-4A4D-811D-A5E1651EF3ED}" dt="2026-04-27T09:34:50.802" v="13424" actId="207"/>
          <ac:spMkLst>
            <pc:docMk/>
            <pc:sldMk cId="2081208474" sldId="299"/>
            <ac:spMk id="3" creationId="{19A9D0D4-C4DB-90B7-01E9-E92EDB1CB182}"/>
          </ac:spMkLst>
        </pc:spChg>
      </pc:sldChg>
      <pc:sldChg chg="modSp new mod">
        <pc:chgData name="sanjay arya" userId="c21d22fccf2c2131" providerId="LiveId" clId="{9748294B-7E62-4A4D-811D-A5E1651EF3ED}" dt="2026-04-27T09:33:05.903" v="13418" actId="207"/>
        <pc:sldMkLst>
          <pc:docMk/>
          <pc:sldMk cId="2695331836" sldId="300"/>
        </pc:sldMkLst>
        <pc:spChg chg="mod">
          <ac:chgData name="sanjay arya" userId="c21d22fccf2c2131" providerId="LiveId" clId="{9748294B-7E62-4A4D-811D-A5E1651EF3ED}" dt="2026-04-27T09:32:55.987" v="13417" actId="207"/>
          <ac:spMkLst>
            <pc:docMk/>
            <pc:sldMk cId="2695331836" sldId="300"/>
            <ac:spMk id="2" creationId="{F5CAC40F-A513-DCF3-DBD2-89BF4B43D26D}"/>
          </ac:spMkLst>
        </pc:spChg>
        <pc:spChg chg="mod">
          <ac:chgData name="sanjay arya" userId="c21d22fccf2c2131" providerId="LiveId" clId="{9748294B-7E62-4A4D-811D-A5E1651EF3ED}" dt="2026-04-27T09:33:05.903" v="13418" actId="207"/>
          <ac:spMkLst>
            <pc:docMk/>
            <pc:sldMk cId="2695331836" sldId="300"/>
            <ac:spMk id="3" creationId="{0E915792-F140-C0FA-DD91-2D60986ED99C}"/>
          </ac:spMkLst>
        </pc:spChg>
      </pc:sldChg>
      <pc:sldChg chg="modSp new del mod">
        <pc:chgData name="sanjay arya" userId="c21d22fccf2c2131" providerId="LiveId" clId="{9748294B-7E62-4A4D-811D-A5E1651EF3ED}" dt="2026-04-27T06:37:19.784" v="5916" actId="2696"/>
        <pc:sldMkLst>
          <pc:docMk/>
          <pc:sldMk cId="1823175429" sldId="301"/>
        </pc:sldMkLst>
        <pc:spChg chg="mod">
          <ac:chgData name="sanjay arya" userId="c21d22fccf2c2131" providerId="LiveId" clId="{9748294B-7E62-4A4D-811D-A5E1651EF3ED}" dt="2026-04-26T15:50:40.918" v="1592" actId="14100"/>
          <ac:spMkLst>
            <pc:docMk/>
            <pc:sldMk cId="1823175429" sldId="301"/>
            <ac:spMk id="2" creationId="{BEE8E1F5-5359-45DC-3FD2-B6EE9C1BD6FF}"/>
          </ac:spMkLst>
        </pc:spChg>
        <pc:spChg chg="mod">
          <ac:chgData name="sanjay arya" userId="c21d22fccf2c2131" providerId="LiveId" clId="{9748294B-7E62-4A4D-811D-A5E1651EF3ED}" dt="2026-04-26T15:50:46.426" v="1593" actId="14100"/>
          <ac:spMkLst>
            <pc:docMk/>
            <pc:sldMk cId="1823175429" sldId="301"/>
            <ac:spMk id="3" creationId="{2A81D2D5-9818-00CE-A462-BD53EE77592B}"/>
          </ac:spMkLst>
        </pc:spChg>
      </pc:sldChg>
      <pc:sldChg chg="modSp new mod">
        <pc:chgData name="sanjay arya" userId="c21d22fccf2c2131" providerId="LiveId" clId="{9748294B-7E62-4A4D-811D-A5E1651EF3ED}" dt="2026-04-27T06:59:23.624" v="6626" actId="20577"/>
        <pc:sldMkLst>
          <pc:docMk/>
          <pc:sldMk cId="2472799276" sldId="302"/>
        </pc:sldMkLst>
        <pc:spChg chg="mod">
          <ac:chgData name="sanjay arya" userId="c21d22fccf2c2131" providerId="LiveId" clId="{9748294B-7E62-4A4D-811D-A5E1651EF3ED}" dt="2026-04-27T06:57:48.179" v="6622" actId="207"/>
          <ac:spMkLst>
            <pc:docMk/>
            <pc:sldMk cId="2472799276" sldId="302"/>
            <ac:spMk id="2" creationId="{C1C5C35A-C1A4-7E26-59F0-0F8330128A56}"/>
          </ac:spMkLst>
        </pc:spChg>
        <pc:spChg chg="mod">
          <ac:chgData name="sanjay arya" userId="c21d22fccf2c2131" providerId="LiveId" clId="{9748294B-7E62-4A4D-811D-A5E1651EF3ED}" dt="2026-04-27T06:59:23.624" v="6626" actId="20577"/>
          <ac:spMkLst>
            <pc:docMk/>
            <pc:sldMk cId="2472799276" sldId="302"/>
            <ac:spMk id="3" creationId="{AF992A3D-44F3-7213-E878-5870BFB02212}"/>
          </ac:spMkLst>
        </pc:spChg>
      </pc:sldChg>
      <pc:sldChg chg="addSp delSp modSp new mod">
        <pc:chgData name="sanjay arya" userId="c21d22fccf2c2131" providerId="LiveId" clId="{9748294B-7E62-4A4D-811D-A5E1651EF3ED}" dt="2026-04-27T08:42:40.628" v="12396" actId="14100"/>
        <pc:sldMkLst>
          <pc:docMk/>
          <pc:sldMk cId="1960129109" sldId="303"/>
        </pc:sldMkLst>
        <pc:spChg chg="mod">
          <ac:chgData name="sanjay arya" userId="c21d22fccf2c2131" providerId="LiveId" clId="{9748294B-7E62-4A4D-811D-A5E1651EF3ED}" dt="2026-04-27T08:42:40.628" v="12396" actId="14100"/>
          <ac:spMkLst>
            <pc:docMk/>
            <pc:sldMk cId="1960129109" sldId="303"/>
            <ac:spMk id="2" creationId="{15A00E24-E642-02BB-C2F3-76E2A8B2265F}"/>
          </ac:spMkLst>
        </pc:spChg>
        <pc:spChg chg="add del mod">
          <ac:chgData name="sanjay arya" userId="c21d22fccf2c2131" providerId="LiveId" clId="{9748294B-7E62-4A4D-811D-A5E1651EF3ED}" dt="2026-04-27T08:42:05.733" v="12393"/>
          <ac:spMkLst>
            <pc:docMk/>
            <pc:sldMk cId="1960129109" sldId="303"/>
            <ac:spMk id="3" creationId="{8AAB2A44-0E25-5365-4E5A-A599B8D38E43}"/>
          </ac:spMkLst>
        </pc:spChg>
        <pc:picChg chg="add del mod ord">
          <ac:chgData name="sanjay arya" userId="c21d22fccf2c2131" providerId="LiveId" clId="{9748294B-7E62-4A4D-811D-A5E1651EF3ED}" dt="2026-04-27T08:40:24.489" v="12381" actId="22"/>
          <ac:picMkLst>
            <pc:docMk/>
            <pc:sldMk cId="1960129109" sldId="303"/>
            <ac:picMk id="5" creationId="{A97D3EFA-63F4-7B67-E3D0-B5F129CCCEF8}"/>
          </ac:picMkLst>
        </pc:picChg>
      </pc:sldChg>
      <pc:sldChg chg="addSp delSp modSp new mod modClrScheme chgLayout">
        <pc:chgData name="sanjay arya" userId="c21d22fccf2c2131" providerId="LiveId" clId="{9748294B-7E62-4A4D-811D-A5E1651EF3ED}" dt="2026-04-26T16:08:33.299" v="1649" actId="207"/>
        <pc:sldMkLst>
          <pc:docMk/>
          <pc:sldMk cId="1147967253" sldId="304"/>
        </pc:sldMkLst>
        <pc:spChg chg="del mod ord">
          <ac:chgData name="sanjay arya" userId="c21d22fccf2c2131" providerId="LiveId" clId="{9748294B-7E62-4A4D-811D-A5E1651EF3ED}" dt="2026-04-26T16:07:01.477" v="1610" actId="700"/>
          <ac:spMkLst>
            <pc:docMk/>
            <pc:sldMk cId="1147967253" sldId="304"/>
            <ac:spMk id="2" creationId="{656901B0-9552-0678-CCC6-DDDB655B8992}"/>
          </ac:spMkLst>
        </pc:spChg>
        <pc:spChg chg="mod ord">
          <ac:chgData name="sanjay arya" userId="c21d22fccf2c2131" providerId="LiveId" clId="{9748294B-7E62-4A4D-811D-A5E1651EF3ED}" dt="2026-04-26T16:07:01.477" v="1610" actId="700"/>
          <ac:spMkLst>
            <pc:docMk/>
            <pc:sldMk cId="1147967253" sldId="304"/>
            <ac:spMk id="3" creationId="{E53C1853-C3BA-2FC1-A23A-75BC88DD20A0}"/>
          </ac:spMkLst>
        </pc:spChg>
        <pc:spChg chg="add mod ord">
          <ac:chgData name="sanjay arya" userId="c21d22fccf2c2131" providerId="LiveId" clId="{9748294B-7E62-4A4D-811D-A5E1651EF3ED}" dt="2026-04-26T16:08:33.299" v="1649" actId="207"/>
          <ac:spMkLst>
            <pc:docMk/>
            <pc:sldMk cId="1147967253" sldId="304"/>
            <ac:spMk id="6" creationId="{E59010A0-2410-5891-8991-8DD5F0DD9F5F}"/>
          </ac:spMkLst>
        </pc:spChg>
        <pc:picChg chg="add del mod">
          <ac:chgData name="sanjay arya" userId="c21d22fccf2c2131" providerId="LiveId" clId="{9748294B-7E62-4A4D-811D-A5E1651EF3ED}" dt="2026-04-26T16:06:16.417" v="1605" actId="21"/>
          <ac:picMkLst>
            <pc:docMk/>
            <pc:sldMk cId="1147967253" sldId="304"/>
            <ac:picMk id="4" creationId="{7415C3AC-94B0-F1BC-F391-A377A09C4624}"/>
          </ac:picMkLst>
        </pc:picChg>
        <pc:picChg chg="add mod">
          <ac:chgData name="sanjay arya" userId="c21d22fccf2c2131" providerId="LiveId" clId="{9748294B-7E62-4A4D-811D-A5E1651EF3ED}" dt="2026-04-26T16:07:36.638" v="1616" actId="14100"/>
          <ac:picMkLst>
            <pc:docMk/>
            <pc:sldMk cId="1147967253" sldId="304"/>
            <ac:picMk id="5" creationId="{0B2B23AB-E28A-4B78-EFE1-4403B6FB12DE}"/>
          </ac:picMkLst>
        </pc:picChg>
      </pc:sldChg>
      <pc:sldChg chg="modSp new mod">
        <pc:chgData name="sanjay arya" userId="c21d22fccf2c2131" providerId="LiveId" clId="{9748294B-7E62-4A4D-811D-A5E1651EF3ED}" dt="2026-04-27T09:36:38.794" v="13433" actId="27636"/>
        <pc:sldMkLst>
          <pc:docMk/>
          <pc:sldMk cId="4023671975" sldId="305"/>
        </pc:sldMkLst>
        <pc:spChg chg="mod">
          <ac:chgData name="sanjay arya" userId="c21d22fccf2c2131" providerId="LiveId" clId="{9748294B-7E62-4A4D-811D-A5E1651EF3ED}" dt="2026-04-27T09:35:18.460" v="13427" actId="207"/>
          <ac:spMkLst>
            <pc:docMk/>
            <pc:sldMk cId="4023671975" sldId="305"/>
            <ac:spMk id="2" creationId="{723F2673-C525-45D3-B056-04C8DBE6C991}"/>
          </ac:spMkLst>
        </pc:spChg>
        <pc:spChg chg="mod">
          <ac:chgData name="sanjay arya" userId="c21d22fccf2c2131" providerId="LiveId" clId="{9748294B-7E62-4A4D-811D-A5E1651EF3ED}" dt="2026-04-27T09:36:38.794" v="13433" actId="27636"/>
          <ac:spMkLst>
            <pc:docMk/>
            <pc:sldMk cId="4023671975" sldId="305"/>
            <ac:spMk id="3" creationId="{A66851CE-2190-1B74-BA56-40177C6AC054}"/>
          </ac:spMkLst>
        </pc:spChg>
      </pc:sldChg>
      <pc:sldChg chg="addSp delSp modSp new mod">
        <pc:chgData name="sanjay arya" userId="c21d22fccf2c2131" providerId="LiveId" clId="{9748294B-7E62-4A4D-811D-A5E1651EF3ED}" dt="2026-04-27T05:51:10.709" v="2760" actId="14100"/>
        <pc:sldMkLst>
          <pc:docMk/>
          <pc:sldMk cId="67666618" sldId="306"/>
        </pc:sldMkLst>
        <pc:spChg chg="mod">
          <ac:chgData name="sanjay arya" userId="c21d22fccf2c2131" providerId="LiveId" clId="{9748294B-7E62-4A4D-811D-A5E1651EF3ED}" dt="2026-04-27T05:49:40.147" v="2753" actId="27636"/>
          <ac:spMkLst>
            <pc:docMk/>
            <pc:sldMk cId="67666618" sldId="306"/>
            <ac:spMk id="2" creationId="{9F76C0CB-7761-F28A-C926-12FB24343158}"/>
          </ac:spMkLst>
        </pc:spChg>
        <pc:spChg chg="del mod">
          <ac:chgData name="sanjay arya" userId="c21d22fccf2c2131" providerId="LiveId" clId="{9748294B-7E62-4A4D-811D-A5E1651EF3ED}" dt="2026-04-27T05:50:54.049" v="2758" actId="931"/>
          <ac:spMkLst>
            <pc:docMk/>
            <pc:sldMk cId="67666618" sldId="306"/>
            <ac:spMk id="3" creationId="{030773B9-F1D8-58ED-9F67-326234F5163B}"/>
          </ac:spMkLst>
        </pc:spChg>
        <pc:picChg chg="add mod ord">
          <ac:chgData name="sanjay arya" userId="c21d22fccf2c2131" providerId="LiveId" clId="{9748294B-7E62-4A4D-811D-A5E1651EF3ED}" dt="2026-04-27T05:51:10.709" v="2760" actId="14100"/>
          <ac:picMkLst>
            <pc:docMk/>
            <pc:sldMk cId="67666618" sldId="306"/>
            <ac:picMk id="5" creationId="{D265179E-6443-3AC9-F1A2-9C249F9761B0}"/>
          </ac:picMkLst>
        </pc:picChg>
      </pc:sldChg>
      <pc:sldChg chg="modSp new del mod">
        <pc:chgData name="sanjay arya" userId="c21d22fccf2c2131" providerId="LiveId" clId="{9748294B-7E62-4A4D-811D-A5E1651EF3ED}" dt="2026-04-27T07:13:50.170" v="7465" actId="2696"/>
        <pc:sldMkLst>
          <pc:docMk/>
          <pc:sldMk cId="1513353427" sldId="307"/>
        </pc:sldMkLst>
        <pc:spChg chg="mod">
          <ac:chgData name="sanjay arya" userId="c21d22fccf2c2131" providerId="LiveId" clId="{9748294B-7E62-4A4D-811D-A5E1651EF3ED}" dt="2026-04-27T07:13:16.865" v="7464" actId="27636"/>
          <ac:spMkLst>
            <pc:docMk/>
            <pc:sldMk cId="1513353427" sldId="307"/>
            <ac:spMk id="2" creationId="{F982E759-7E3B-2A36-0F05-D710E49D07CE}"/>
          </ac:spMkLst>
        </pc:spChg>
      </pc:sldChg>
      <pc:sldChg chg="modSp new mod">
        <pc:chgData name="sanjay arya" userId="c21d22fccf2c2131" providerId="LiveId" clId="{9748294B-7E62-4A4D-811D-A5E1651EF3ED}" dt="2026-04-27T07:33:58.919" v="8527" actId="207"/>
        <pc:sldMkLst>
          <pc:docMk/>
          <pc:sldMk cId="2833128466" sldId="307"/>
        </pc:sldMkLst>
        <pc:spChg chg="mod">
          <ac:chgData name="sanjay arya" userId="c21d22fccf2c2131" providerId="LiveId" clId="{9748294B-7E62-4A4D-811D-A5E1651EF3ED}" dt="2026-04-27T07:33:02.137" v="8524" actId="207"/>
          <ac:spMkLst>
            <pc:docMk/>
            <pc:sldMk cId="2833128466" sldId="307"/>
            <ac:spMk id="2" creationId="{7671C74D-6644-C07D-A57E-6DB234A192EA}"/>
          </ac:spMkLst>
        </pc:spChg>
        <pc:spChg chg="mod">
          <ac:chgData name="sanjay arya" userId="c21d22fccf2c2131" providerId="LiveId" clId="{9748294B-7E62-4A4D-811D-A5E1651EF3ED}" dt="2026-04-27T07:33:58.919" v="8527" actId="207"/>
          <ac:spMkLst>
            <pc:docMk/>
            <pc:sldMk cId="2833128466" sldId="307"/>
            <ac:spMk id="3" creationId="{D85A3152-5848-5496-58BA-6D526A50F19A}"/>
          </ac:spMkLst>
        </pc:spChg>
      </pc:sldChg>
      <pc:sldChg chg="addSp delSp modSp new mod">
        <pc:chgData name="sanjay arya" userId="c21d22fccf2c2131" providerId="LiveId" clId="{9748294B-7E62-4A4D-811D-A5E1651EF3ED}" dt="2026-04-27T08:33:13.610" v="11642" actId="14861"/>
        <pc:sldMkLst>
          <pc:docMk/>
          <pc:sldMk cId="524610947" sldId="308"/>
        </pc:sldMkLst>
        <pc:spChg chg="mod">
          <ac:chgData name="sanjay arya" userId="c21d22fccf2c2131" providerId="LiveId" clId="{9748294B-7E62-4A4D-811D-A5E1651EF3ED}" dt="2026-04-27T08:32:21.585" v="11635" actId="208"/>
          <ac:spMkLst>
            <pc:docMk/>
            <pc:sldMk cId="524610947" sldId="308"/>
            <ac:spMk id="2" creationId="{E61CAD85-A86E-0430-2647-8BD61FC87254}"/>
          </ac:spMkLst>
        </pc:spChg>
        <pc:spChg chg="del">
          <ac:chgData name="sanjay arya" userId="c21d22fccf2c2131" providerId="LiveId" clId="{9748294B-7E62-4A4D-811D-A5E1651EF3ED}" dt="2026-04-27T08:08:58.571" v="11530"/>
          <ac:spMkLst>
            <pc:docMk/>
            <pc:sldMk cId="524610947" sldId="308"/>
            <ac:spMk id="3" creationId="{EAF578E9-A055-96D2-92A3-F570BFEEAB9B}"/>
          </ac:spMkLst>
        </pc:spChg>
        <pc:picChg chg="add mod">
          <ac:chgData name="sanjay arya" userId="c21d22fccf2c2131" providerId="LiveId" clId="{9748294B-7E62-4A4D-811D-A5E1651EF3ED}" dt="2026-04-27T08:33:13.610" v="11642" actId="14861"/>
          <ac:picMkLst>
            <pc:docMk/>
            <pc:sldMk cId="524610947" sldId="308"/>
            <ac:picMk id="4" creationId="{34006904-D43F-1D0E-C974-129255265DEB}"/>
          </ac:picMkLst>
        </pc:picChg>
      </pc:sldChg>
      <pc:sldChg chg="addSp delSp modSp new mod">
        <pc:chgData name="sanjay arya" userId="c21d22fccf2c2131" providerId="LiveId" clId="{9748294B-7E62-4A4D-811D-A5E1651EF3ED}" dt="2026-04-27T08:47:09.099" v="12444" actId="207"/>
        <pc:sldMkLst>
          <pc:docMk/>
          <pc:sldMk cId="1185561516" sldId="309"/>
        </pc:sldMkLst>
        <pc:spChg chg="mod">
          <ac:chgData name="sanjay arya" userId="c21d22fccf2c2131" providerId="LiveId" clId="{9748294B-7E62-4A4D-811D-A5E1651EF3ED}" dt="2026-04-27T08:47:09.099" v="12444" actId="207"/>
          <ac:spMkLst>
            <pc:docMk/>
            <pc:sldMk cId="1185561516" sldId="309"/>
            <ac:spMk id="2" creationId="{57617CE4-2030-68A6-E33C-5D7BBFF31E3A}"/>
          </ac:spMkLst>
        </pc:spChg>
        <pc:spChg chg="mod">
          <ac:chgData name="sanjay arya" userId="c21d22fccf2c2131" providerId="LiveId" clId="{9748294B-7E62-4A4D-811D-A5E1651EF3ED}" dt="2026-04-27T08:46:43.371" v="12441" actId="14100"/>
          <ac:spMkLst>
            <pc:docMk/>
            <pc:sldMk cId="1185561516" sldId="309"/>
            <ac:spMk id="3" creationId="{D6A2BF1C-A9ED-2089-912C-6452581A1C22}"/>
          </ac:spMkLst>
        </pc:spChg>
        <pc:spChg chg="add del">
          <ac:chgData name="sanjay arya" userId="c21d22fccf2c2131" providerId="LiveId" clId="{9748294B-7E62-4A4D-811D-A5E1651EF3ED}" dt="2026-04-27T08:45:27.835" v="12433" actId="22"/>
          <ac:spMkLst>
            <pc:docMk/>
            <pc:sldMk cId="1185561516" sldId="309"/>
            <ac:spMk id="5" creationId="{6333588C-AB02-7F6D-C9AE-DDEA2682AD28}"/>
          </ac:spMkLst>
        </pc:spChg>
        <pc:picChg chg="add mod">
          <ac:chgData name="sanjay arya" userId="c21d22fccf2c2131" providerId="LiveId" clId="{9748294B-7E62-4A4D-811D-A5E1651EF3ED}" dt="2026-04-27T08:46:08.826" v="12438" actId="14100"/>
          <ac:picMkLst>
            <pc:docMk/>
            <pc:sldMk cId="1185561516" sldId="309"/>
            <ac:picMk id="7" creationId="{42DB78A3-C252-6D55-D6D5-DAC5C4A8D411}"/>
          </ac:picMkLst>
        </pc:picChg>
      </pc:sldChg>
      <pc:sldChg chg="new del">
        <pc:chgData name="sanjay arya" userId="c21d22fccf2c2131" providerId="LiveId" clId="{9748294B-7E62-4A4D-811D-A5E1651EF3ED}" dt="2026-04-27T08:35:02.764" v="11686" actId="47"/>
        <pc:sldMkLst>
          <pc:docMk/>
          <pc:sldMk cId="1485549665" sldId="309"/>
        </pc:sldMkLst>
      </pc:sldChg>
      <pc:sldChg chg="modSp new mod">
        <pc:chgData name="sanjay arya" userId="c21d22fccf2c2131" providerId="LiveId" clId="{9748294B-7E62-4A4D-811D-A5E1651EF3ED}" dt="2026-04-27T09:07:36.144" v="12592" actId="207"/>
        <pc:sldMkLst>
          <pc:docMk/>
          <pc:sldMk cId="1939342498" sldId="310"/>
        </pc:sldMkLst>
        <pc:spChg chg="mod">
          <ac:chgData name="sanjay arya" userId="c21d22fccf2c2131" providerId="LiveId" clId="{9748294B-7E62-4A4D-811D-A5E1651EF3ED}" dt="2026-04-27T09:05:38.921" v="12496" actId="207"/>
          <ac:spMkLst>
            <pc:docMk/>
            <pc:sldMk cId="1939342498" sldId="310"/>
            <ac:spMk id="2" creationId="{521C4F57-5E32-5C5E-1C32-8DE618AFBACD}"/>
          </ac:spMkLst>
        </pc:spChg>
        <pc:spChg chg="mod">
          <ac:chgData name="sanjay arya" userId="c21d22fccf2c2131" providerId="LiveId" clId="{9748294B-7E62-4A4D-811D-A5E1651EF3ED}" dt="2026-04-27T09:07:36.144" v="12592" actId="207"/>
          <ac:spMkLst>
            <pc:docMk/>
            <pc:sldMk cId="1939342498" sldId="310"/>
            <ac:spMk id="3" creationId="{7FFE9AD1-590D-FA69-F3F8-5BB4937E5139}"/>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5-03-21T14:54:22.585"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4/29/2026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4/29/2026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DF61EA0F-A667-4B49-8422-0062BC55E249}" type="slidenum">
              <a:rPr lang="en-US" smtClean="0"/>
              <a:t>25</a:t>
            </a:fld>
            <a:endParaRPr lang="en-US" dirty="0"/>
          </a:p>
        </p:txBody>
      </p:sp>
    </p:spTree>
    <p:extLst>
      <p:ext uri="{BB962C8B-B14F-4D97-AF65-F5344CB8AC3E}">
        <p14:creationId xmlns:p14="http://schemas.microsoft.com/office/powerpoint/2010/main" val="259157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30</a:t>
            </a:fld>
            <a:endParaRPr lang="en-US" dirty="0"/>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4/29/2026</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4/29/2026</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a:blipFill>
            <a:blip r:embed="rId3"/>
            <a:tile tx="0" ty="0" sx="100000" sy="100000" flip="none" algn="tl"/>
          </a:blipFill>
        </p:spPr>
        <p:txBody>
          <a:bodyPr anchor="ctr" anchorCtr="0">
            <a:normAutofit/>
          </a:bodyPr>
          <a:lstStyle/>
          <a:p>
            <a:r>
              <a:rPr lang="zh-CN" altLang="en-US" sz="3600" b="1" dirty="0"/>
              <a:t>印度稀土金属及磁材的供需分析</a:t>
            </a:r>
            <a:endParaRPr lang="en-US" sz="4800" b="1" dirty="0">
              <a:solidFill>
                <a:schemeClr val="bg1"/>
              </a:solidFill>
            </a:endParaRPr>
          </a:p>
        </p:txBody>
      </p:sp>
      <p:sp>
        <p:nvSpPr>
          <p:cNvPr id="3" name="Subtitle 2"/>
          <p:cNvSpPr>
            <a:spLocks noGrp="1"/>
          </p:cNvSpPr>
          <p:nvPr>
            <p:ph type="subTitle" idx="4294967295"/>
          </p:nvPr>
        </p:nvSpPr>
        <p:spPr>
          <a:xfrm>
            <a:off x="855620" y="2933105"/>
            <a:ext cx="9582736" cy="2543021"/>
          </a:xfrm>
        </p:spPr>
        <p:txBody>
          <a:bodyPr>
            <a:noAutofit/>
          </a:bodyPr>
          <a:lstStyle/>
          <a:p>
            <a:pPr marL="0" indent="0">
              <a:buNone/>
            </a:pPr>
            <a:r>
              <a:rPr lang="zh-CN" altLang="en-US" sz="2400" dirty="0">
                <a:latin typeface="+mj-lt"/>
              </a:rPr>
              <a:t>概述</a:t>
            </a:r>
            <a:endParaRPr lang="en-US" sz="2400" dirty="0">
              <a:latin typeface="+mj-lt"/>
            </a:endParaRPr>
          </a:p>
          <a:p>
            <a:pPr marL="0" indent="0">
              <a:buNone/>
            </a:pPr>
            <a:r>
              <a:rPr lang="zh-CN" altLang="en-US" sz="2400" dirty="0">
                <a:solidFill>
                  <a:schemeClr val="bg1"/>
                </a:solidFill>
                <a:latin typeface="+mj-lt"/>
              </a:rPr>
              <a:t>日期：</a:t>
            </a:r>
            <a:r>
              <a:rPr lang="en-US" altLang="zh-CN" sz="2400" dirty="0">
                <a:solidFill>
                  <a:schemeClr val="bg1"/>
                </a:solidFill>
                <a:latin typeface="+mj-lt"/>
              </a:rPr>
              <a:t>2026</a:t>
            </a:r>
            <a:r>
              <a:rPr lang="zh-CN" altLang="en-US" sz="2400" dirty="0">
                <a:solidFill>
                  <a:schemeClr val="bg1"/>
                </a:solidFill>
                <a:latin typeface="+mj-lt"/>
              </a:rPr>
              <a:t>年</a:t>
            </a:r>
            <a:r>
              <a:rPr lang="en-US" altLang="zh-CN" sz="2400" dirty="0">
                <a:solidFill>
                  <a:schemeClr val="bg1"/>
                </a:solidFill>
                <a:latin typeface="+mj-lt"/>
              </a:rPr>
              <a:t>5</a:t>
            </a:r>
            <a:r>
              <a:rPr lang="zh-CN" altLang="en-US" sz="2400" dirty="0">
                <a:solidFill>
                  <a:schemeClr val="bg1"/>
                </a:solidFill>
                <a:latin typeface="+mj-lt"/>
              </a:rPr>
              <a:t>月</a:t>
            </a:r>
            <a:r>
              <a:rPr lang="en-US" altLang="zh-CN" sz="2400" dirty="0">
                <a:solidFill>
                  <a:schemeClr val="bg1"/>
                </a:solidFill>
                <a:latin typeface="+mj-lt"/>
              </a:rPr>
              <a:t>16</a:t>
            </a:r>
            <a:r>
              <a:rPr lang="zh-CN" altLang="en-US" sz="2400" dirty="0">
                <a:solidFill>
                  <a:schemeClr val="bg1"/>
                </a:solidFill>
                <a:latin typeface="+mj-lt"/>
              </a:rPr>
              <a:t>日</a:t>
            </a:r>
            <a:endParaRPr lang="en-US" sz="2400" dirty="0">
              <a:solidFill>
                <a:schemeClr val="bg1"/>
              </a:solidFill>
              <a:latin typeface="+mj-lt"/>
            </a:endParaRPr>
          </a:p>
          <a:p>
            <a:pPr marL="0" indent="0">
              <a:buNone/>
            </a:pPr>
            <a:r>
              <a:rPr lang="zh-CN" altLang="en-US" sz="2400" dirty="0">
                <a:solidFill>
                  <a:schemeClr val="bg1"/>
                </a:solidFill>
                <a:latin typeface="+mj-lt"/>
              </a:rPr>
              <a:t>主讲人：桑杰</a:t>
            </a:r>
            <a:r>
              <a:rPr lang="en-US" altLang="zh-CN" sz="2400" dirty="0">
                <a:solidFill>
                  <a:schemeClr val="bg1"/>
                </a:solidFill>
                <a:latin typeface="+mj-lt"/>
              </a:rPr>
              <a:t>·</a:t>
            </a:r>
            <a:r>
              <a:rPr lang="zh-CN" altLang="en-US" sz="2400" dirty="0">
                <a:solidFill>
                  <a:schemeClr val="bg1"/>
                </a:solidFill>
                <a:latin typeface="+mj-lt"/>
              </a:rPr>
              <a:t>阿里亚</a:t>
            </a:r>
            <a:endParaRPr lang="en-US" sz="2400" dirty="0">
              <a:solidFill>
                <a:schemeClr val="bg1"/>
              </a:solidFill>
              <a:latin typeface="+mj-lt"/>
            </a:endParaRPr>
          </a:p>
        </p:txBody>
      </p:sp>
      <p:pic>
        <p:nvPicPr>
          <p:cNvPr id="4" name="Picture 3" descr="PowerPoint program icon"/>
          <p:cNvPicPr>
            <a:picLocks noChangeAspect="1"/>
          </p:cNvPicPr>
          <p:nvPr/>
        </p:nvPicPr>
        <p:blipFill>
          <a:blip r:embed="rId4"/>
          <a:srcRect/>
          <a:stretch/>
        </p:blipFill>
        <p:spPr bwMode="invGray">
          <a:xfrm>
            <a:off x="670216" y="5193062"/>
            <a:ext cx="822960"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14F2-1134-3AD4-18D8-CAA8E76E3796}"/>
              </a:ext>
            </a:extLst>
          </p:cNvPr>
          <p:cNvSpPr>
            <a:spLocks noGrp="1"/>
          </p:cNvSpPr>
          <p:nvPr>
            <p:ph type="title"/>
          </p:nvPr>
        </p:nvSpPr>
        <p:spPr>
          <a:xfrm>
            <a:off x="248786" y="0"/>
            <a:ext cx="11943214" cy="3154165"/>
          </a:xfrm>
          <a:blipFill>
            <a:blip r:embed="rId2"/>
            <a:tile tx="0" ty="0" sx="100000" sy="100000" flip="none" algn="tl"/>
          </a:blipFill>
        </p:spPr>
        <p:txBody>
          <a:bodyPr>
            <a:normAutofit fontScale="90000"/>
          </a:bodyPr>
          <a:lstStyle/>
          <a:p>
            <a:br>
              <a:rPr lang="en-US" b="1" dirty="0">
                <a:solidFill>
                  <a:schemeClr val="accent1">
                    <a:lumMod val="50000"/>
                  </a:schemeClr>
                </a:solidFill>
              </a:rPr>
            </a:br>
            <a:br>
              <a:rPr lang="en-US" b="1" dirty="0">
                <a:solidFill>
                  <a:schemeClr val="accent1">
                    <a:lumMod val="50000"/>
                  </a:schemeClr>
                </a:solidFill>
              </a:rPr>
            </a:br>
            <a:r>
              <a:rPr lang="zh-CN" altLang="en-US" sz="3100" b="1" dirty="0">
                <a:solidFill>
                  <a:schemeClr val="accent1">
                    <a:lumMod val="50000"/>
                  </a:schemeClr>
                </a:solidFill>
              </a:rPr>
              <a:t>引言：稀土金属的定义</a:t>
            </a:r>
            <a:br>
              <a:rPr lang="en-US" dirty="0"/>
            </a:br>
            <a:br>
              <a:rPr lang="en-US" dirty="0"/>
            </a:br>
            <a:r>
              <a:rPr lang="zh-CN" altLang="en-US" dirty="0"/>
              <a:t>稀土金属，又称稀土元素，是元素周期表中</a:t>
            </a:r>
            <a:r>
              <a:rPr lang="en-US" altLang="zh-CN" dirty="0"/>
              <a:t>f</a:t>
            </a:r>
            <a:r>
              <a:rPr lang="zh-CN" altLang="en-US" dirty="0"/>
              <a:t>区的</a:t>
            </a:r>
            <a:r>
              <a:rPr lang="en-US" altLang="zh-CN" dirty="0"/>
              <a:t>17</a:t>
            </a:r>
            <a:r>
              <a:rPr lang="zh-CN" altLang="en-US" dirty="0"/>
              <a:t>种化学性质相似的金属元素。这组元素包括</a:t>
            </a:r>
            <a:r>
              <a:rPr lang="en-US" altLang="zh-CN" dirty="0"/>
              <a:t>15</a:t>
            </a:r>
            <a:r>
              <a:rPr lang="zh-CN" altLang="en-US" dirty="0"/>
              <a:t>种镧系元素（从镧到镥）以及钪和钇。尽管它们在地壳中含量丰富，但开采和加工过程复杂且成本高昂，故得名“稀土”。</a:t>
            </a:r>
            <a:br>
              <a:rPr lang="en-US" dirty="0"/>
            </a:br>
            <a:endParaRPr lang="en-IN" dirty="0">
              <a:solidFill>
                <a:schemeClr val="accent3">
                  <a:lumMod val="75000"/>
                </a:schemeClr>
              </a:solidFill>
            </a:endParaRPr>
          </a:p>
        </p:txBody>
      </p:sp>
      <p:sp>
        <p:nvSpPr>
          <p:cNvPr id="3" name="Content Placeholder 2">
            <a:extLst>
              <a:ext uri="{FF2B5EF4-FFF2-40B4-BE49-F238E27FC236}">
                <a16:creationId xmlns:a16="http://schemas.microsoft.com/office/drawing/2014/main" id="{10F61573-7405-B600-4602-E7D729698359}"/>
              </a:ext>
            </a:extLst>
          </p:cNvPr>
          <p:cNvSpPr>
            <a:spLocks noGrp="1"/>
          </p:cNvSpPr>
          <p:nvPr>
            <p:ph sz="quarter" idx="10"/>
          </p:nvPr>
        </p:nvSpPr>
        <p:spPr>
          <a:xfrm>
            <a:off x="248786" y="3051424"/>
            <a:ext cx="11943214" cy="3806575"/>
          </a:xfrm>
          <a:pattFill prst="pct30">
            <a:fgClr>
              <a:schemeClr val="accent1"/>
            </a:fgClr>
            <a:bgClr>
              <a:schemeClr val="bg1"/>
            </a:bgClr>
          </a:pattFill>
        </p:spPr>
        <p:txBody>
          <a:bodyPr>
            <a:normAutofit/>
          </a:bodyPr>
          <a:lstStyle/>
          <a:p>
            <a:r>
              <a:rPr lang="zh-CN" altLang="en-US" sz="2800" b="1" dirty="0">
                <a:solidFill>
                  <a:schemeClr val="accent1">
                    <a:lumMod val="50000"/>
                  </a:schemeClr>
                </a:solidFill>
              </a:rPr>
              <a:t>用途与重要性</a:t>
            </a:r>
            <a:endParaRPr lang="en-US" sz="2800" b="1" dirty="0">
              <a:solidFill>
                <a:schemeClr val="accent1">
                  <a:lumMod val="50000"/>
                </a:schemeClr>
              </a:solidFill>
            </a:endParaRPr>
          </a:p>
          <a:p>
            <a:pPr marL="457200" indent="-457200">
              <a:buFont typeface="+mj-lt"/>
              <a:buAutoNum type="arabicPeriod"/>
            </a:pPr>
            <a:r>
              <a:rPr lang="zh-CN" altLang="en-US" sz="2000" b="1" dirty="0">
                <a:solidFill>
                  <a:schemeClr val="accent1">
                    <a:lumMod val="50000"/>
                  </a:schemeClr>
                </a:solidFill>
              </a:rPr>
              <a:t>电子设备：智能手机、平板电脑、屏幕、电池</a:t>
            </a:r>
            <a:endParaRPr lang="en-US" sz="2000" b="1" dirty="0">
              <a:solidFill>
                <a:schemeClr val="accent1">
                  <a:lumMod val="50000"/>
                </a:schemeClr>
              </a:solidFill>
            </a:endParaRPr>
          </a:p>
          <a:p>
            <a:pPr marL="457200" indent="-457200">
              <a:buFont typeface="+mj-lt"/>
              <a:buAutoNum type="arabicPeriod"/>
            </a:pPr>
            <a:r>
              <a:rPr lang="zh-CN" altLang="en-US" sz="2000" b="1" dirty="0">
                <a:solidFill>
                  <a:schemeClr val="accent1">
                    <a:lumMod val="50000"/>
                  </a:schemeClr>
                </a:solidFill>
              </a:rPr>
              <a:t>国防与航空航天：军事系统、武器、先进通信</a:t>
            </a:r>
            <a:endParaRPr lang="en-US" sz="2000" b="1" dirty="0">
              <a:solidFill>
                <a:schemeClr val="accent1">
                  <a:lumMod val="50000"/>
                </a:schemeClr>
              </a:solidFill>
            </a:endParaRPr>
          </a:p>
          <a:p>
            <a:pPr marL="457200" indent="-457200">
              <a:buFont typeface="+mj-lt"/>
              <a:buAutoNum type="arabicPeriod"/>
            </a:pPr>
            <a:r>
              <a:rPr lang="zh-CN" altLang="en-US" sz="2000" b="1" dirty="0">
                <a:solidFill>
                  <a:schemeClr val="accent1">
                    <a:lumMod val="50000"/>
                  </a:schemeClr>
                </a:solidFill>
              </a:rPr>
              <a:t>高性能磁材</a:t>
            </a:r>
            <a:endParaRPr lang="en-US" sz="2000" b="1" dirty="0">
              <a:solidFill>
                <a:schemeClr val="accent1">
                  <a:lumMod val="50000"/>
                </a:schemeClr>
              </a:solidFill>
            </a:endParaRPr>
          </a:p>
          <a:p>
            <a:pPr marL="457200" indent="-457200">
              <a:buFont typeface="+mj-lt"/>
              <a:buAutoNum type="arabicPeriod"/>
            </a:pPr>
            <a:r>
              <a:rPr lang="zh-CN" altLang="en-US" sz="2000" b="1" dirty="0">
                <a:solidFill>
                  <a:schemeClr val="accent1">
                    <a:lumMod val="50000"/>
                  </a:schemeClr>
                </a:solidFill>
              </a:rPr>
              <a:t>催化剂与照明</a:t>
            </a:r>
            <a:endParaRPr lang="en-IN" sz="2000" dirty="0"/>
          </a:p>
        </p:txBody>
      </p:sp>
      <p:sp>
        <p:nvSpPr>
          <p:cNvPr id="5" name="Rectangle 2">
            <a:extLst>
              <a:ext uri="{FF2B5EF4-FFF2-40B4-BE49-F238E27FC236}">
                <a16:creationId xmlns:a16="http://schemas.microsoft.com/office/drawing/2014/main" id="{834249D4-DE81-C26A-3B8A-9C592CB41099}"/>
              </a:ext>
            </a:extLst>
          </p:cNvPr>
          <p:cNvSpPr>
            <a:spLocks noChangeArrowheads="1"/>
          </p:cNvSpPr>
          <p:nvPr/>
        </p:nvSpPr>
        <p:spPr bwMode="auto">
          <a:xfrm>
            <a:off x="0" y="-184666"/>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01877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9010A0-2410-5891-8991-8DD5F0DD9F5F}"/>
              </a:ext>
            </a:extLst>
          </p:cNvPr>
          <p:cNvSpPr>
            <a:spLocks noGrp="1"/>
          </p:cNvSpPr>
          <p:nvPr>
            <p:ph type="title"/>
          </p:nvPr>
        </p:nvSpPr>
        <p:spPr/>
        <p:txBody>
          <a:bodyPr/>
          <a:lstStyle/>
          <a:p>
            <a:r>
              <a:rPr lang="zh-CN" altLang="en-US" b="1" dirty="0">
                <a:solidFill>
                  <a:schemeClr val="accent4">
                    <a:lumMod val="40000"/>
                    <a:lumOff val="60000"/>
                  </a:schemeClr>
                </a:solidFill>
              </a:rPr>
              <a:t>全球稀土储量</a:t>
            </a:r>
            <a:endParaRPr lang="en-IN" b="1"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id="{E53C1853-C3BA-2FC1-A23A-75BC88DD20A0}"/>
              </a:ext>
            </a:extLst>
          </p:cNvPr>
          <p:cNvSpPr>
            <a:spLocks noGrp="1"/>
          </p:cNvSpPr>
          <p:nvPr>
            <p:ph sz="quarter" idx="4294967295"/>
          </p:nvPr>
        </p:nvSpPr>
        <p:spPr>
          <a:xfrm>
            <a:off x="844550" y="1458913"/>
            <a:ext cx="11347450" cy="5078412"/>
          </a:xfrm>
        </p:spPr>
        <p:txBody>
          <a:bodyPr/>
          <a:lstStyle/>
          <a:p>
            <a:endParaRPr lang="en-IN" dirty="0"/>
          </a:p>
          <a:p>
            <a:endParaRPr lang="en-IN" dirty="0"/>
          </a:p>
          <a:p>
            <a:endParaRPr lang="en-IN" dirty="0"/>
          </a:p>
          <a:p>
            <a:endParaRPr lang="en-IN" dirty="0"/>
          </a:p>
        </p:txBody>
      </p:sp>
      <p:pic>
        <p:nvPicPr>
          <p:cNvPr id="5" name="Picture 4" descr="Rare Earth Elements Reserves">
            <a:extLst>
              <a:ext uri="{FF2B5EF4-FFF2-40B4-BE49-F238E27FC236}">
                <a16:creationId xmlns:a16="http://schemas.microsoft.com/office/drawing/2014/main" id="{0B2B23AB-E28A-4B78-EFE1-4403B6FB12DE}"/>
              </a:ext>
            </a:extLst>
          </p:cNvPr>
          <p:cNvPicPr>
            <a:picLocks noChangeAspect="1"/>
          </p:cNvPicPr>
          <p:nvPr/>
        </p:nvPicPr>
        <p:blipFill rotWithShape="1">
          <a:blip r:embed="rId2">
            <a:extLst>
              <a:ext uri="{28A0092B-C50C-407E-A947-70E740481C1C}">
                <a14:useLocalDpi xmlns:a14="http://schemas.microsoft.com/office/drawing/2010/main" val="0"/>
              </a:ext>
            </a:extLst>
          </a:blip>
          <a:srcRect l="2053" t="19512" r="1389" b="8599"/>
          <a:stretch>
            <a:fillRect/>
          </a:stretch>
        </p:blipFill>
        <p:spPr bwMode="auto">
          <a:xfrm>
            <a:off x="29661" y="1088136"/>
            <a:ext cx="11980829" cy="57698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7967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8205-1529-FA85-4B47-3F920E995EC8}"/>
              </a:ext>
            </a:extLst>
          </p:cNvPr>
          <p:cNvSpPr>
            <a:spLocks noGrp="1"/>
          </p:cNvSpPr>
          <p:nvPr>
            <p:ph type="title"/>
          </p:nvPr>
        </p:nvSpPr>
        <p:spPr>
          <a:xfrm>
            <a:off x="521207" y="448057"/>
            <a:ext cx="10960842" cy="456070"/>
          </a:xfrm>
          <a:blipFill>
            <a:blip r:embed="rId2"/>
            <a:tile tx="0" ty="0" sx="100000" sy="100000" flip="none" algn="tl"/>
          </a:blipFill>
        </p:spPr>
        <p:txBody>
          <a:bodyPr>
            <a:normAutofit fontScale="90000"/>
          </a:bodyPr>
          <a:lstStyle/>
          <a:p>
            <a:r>
              <a:rPr lang="zh-CN" altLang="en-US" b="1" dirty="0">
                <a:solidFill>
                  <a:schemeClr val="accent1">
                    <a:lumMod val="50000"/>
                  </a:schemeClr>
                </a:solidFill>
              </a:rPr>
              <a:t>全球概览</a:t>
            </a:r>
            <a:endParaRPr lang="en-IN" dirty="0"/>
          </a:p>
        </p:txBody>
      </p:sp>
      <p:sp>
        <p:nvSpPr>
          <p:cNvPr id="3" name="Content Placeholder 2">
            <a:extLst>
              <a:ext uri="{FF2B5EF4-FFF2-40B4-BE49-F238E27FC236}">
                <a16:creationId xmlns:a16="http://schemas.microsoft.com/office/drawing/2014/main" id="{9E5BAD1B-678F-9261-12F6-2F55B98DC1FB}"/>
              </a:ext>
            </a:extLst>
          </p:cNvPr>
          <p:cNvSpPr>
            <a:spLocks noGrp="1"/>
          </p:cNvSpPr>
          <p:nvPr>
            <p:ph sz="quarter" idx="10"/>
          </p:nvPr>
        </p:nvSpPr>
        <p:spPr>
          <a:xfrm>
            <a:off x="539496" y="904126"/>
            <a:ext cx="10960842" cy="57946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2500" lnSpcReduction="10000"/>
          </a:bodyPr>
          <a:lstStyle/>
          <a:p>
            <a:pPr>
              <a:buFont typeface="Arial" panose="020B0604020202020204" pitchFamily="34" charset="0"/>
              <a:buChar char="•"/>
            </a:pPr>
            <a:r>
              <a:rPr lang="en-US" altLang="zh-CN" sz="2000" b="1" dirty="0"/>
              <a:t>2024-25</a:t>
            </a:r>
            <a:r>
              <a:rPr lang="zh-CN" altLang="en-US" sz="2000" b="1" dirty="0"/>
              <a:t>年度，全球稀土金属市场规模约为</a:t>
            </a:r>
            <a:r>
              <a:rPr lang="en-US" altLang="zh-CN" sz="2000" b="1" dirty="0"/>
              <a:t>60-140</a:t>
            </a:r>
            <a:r>
              <a:rPr lang="zh-CN" altLang="en-US" sz="2000" b="1" dirty="0"/>
              <a:t>亿美元，受电动汽车、风力发电机及电子产品需求的推动，预计到</a:t>
            </a:r>
            <a:r>
              <a:rPr lang="en-US" altLang="zh-CN" sz="2000" b="1" dirty="0"/>
              <a:t>2034-36</a:t>
            </a:r>
            <a:r>
              <a:rPr lang="zh-CN" altLang="en-US" sz="2000" b="1" dirty="0"/>
              <a:t>年度将大幅增长至</a:t>
            </a:r>
            <a:r>
              <a:rPr lang="en-US" altLang="zh-CN" sz="2000" b="1" dirty="0"/>
              <a:t>300</a:t>
            </a:r>
            <a:r>
              <a:rPr lang="zh-CN" altLang="en-US" sz="2000" b="1" dirty="0"/>
              <a:t>亿美元以上。</a:t>
            </a:r>
            <a:endParaRPr lang="en-IN" sz="2000" b="1" dirty="0"/>
          </a:p>
          <a:p>
            <a:pPr>
              <a:buFont typeface="Arial" panose="020B0604020202020204" pitchFamily="34" charset="0"/>
              <a:buChar char="•"/>
            </a:pPr>
            <a:r>
              <a:rPr lang="zh-CN" altLang="en-US" sz="2000" b="1" dirty="0"/>
              <a:t>全球稀土金属主要生产国包括中国、美国、越南、澳大利亚、缅甸。次要生产国包括印度、巴西、马达加斯加等。</a:t>
            </a:r>
            <a:endParaRPr lang="en-IN" sz="2000" b="1" dirty="0"/>
          </a:p>
          <a:p>
            <a:pPr>
              <a:buFont typeface="Arial" panose="020B0604020202020204" pitchFamily="34" charset="0"/>
              <a:buChar char="•"/>
            </a:pPr>
            <a:r>
              <a:rPr lang="en-US" altLang="zh-CN" sz="2000" b="1" dirty="0"/>
              <a:t>2025</a:t>
            </a:r>
            <a:r>
              <a:rPr lang="zh-CN" altLang="en-US" sz="2000" b="1" dirty="0"/>
              <a:t>年，亚太地区以</a:t>
            </a:r>
            <a:r>
              <a:rPr lang="en-US" altLang="zh-CN" sz="2000" b="1" dirty="0"/>
              <a:t>86.70%</a:t>
            </a:r>
            <a:r>
              <a:rPr lang="zh-CN" altLang="en-US" sz="2000" b="1" dirty="0"/>
              <a:t>的份额主导稀土元素市场，主要受中国和印度电子、汽车及建筑行业的强劲需求推动。</a:t>
            </a:r>
            <a:endParaRPr lang="en-US" sz="2000" b="1" dirty="0"/>
          </a:p>
          <a:p>
            <a:pPr>
              <a:buFont typeface="Arial" panose="020B0604020202020204" pitchFamily="34" charset="0"/>
              <a:buChar char="•"/>
            </a:pPr>
            <a:r>
              <a:rPr lang="zh-CN" altLang="en-US" sz="2000" b="1" dirty="0"/>
              <a:t>按类型划分，受混合动力及电动汽车制造商对永磁应用需求不断增长的支撑，预计钕在</a:t>
            </a:r>
            <a:r>
              <a:rPr lang="en-US" altLang="zh-CN" sz="2000" b="1" dirty="0"/>
              <a:t>2026</a:t>
            </a:r>
            <a:r>
              <a:rPr lang="zh-CN" altLang="en-US" sz="2000" b="1" dirty="0"/>
              <a:t>年将保持最大市场份额。</a:t>
            </a:r>
            <a:endParaRPr lang="en-IN" sz="2000" b="1" dirty="0"/>
          </a:p>
          <a:p>
            <a:pPr>
              <a:buFont typeface="Arial" panose="020B0604020202020204" pitchFamily="34" charset="0"/>
              <a:buChar char="•"/>
            </a:pPr>
            <a:r>
              <a:rPr lang="zh-CN" altLang="en-US" sz="2000" b="1" dirty="0"/>
              <a:t>当前分布</a:t>
            </a:r>
            <a:endParaRPr lang="en-IN" sz="2000" b="1" dirty="0"/>
          </a:p>
          <a:p>
            <a:r>
              <a:rPr lang="zh-CN" altLang="en-US" sz="2000" b="1" dirty="0"/>
              <a:t>产业分布：</a:t>
            </a:r>
            <a:endParaRPr lang="en-IN" sz="2000" b="1" dirty="0"/>
          </a:p>
          <a:p>
            <a:endParaRPr lang="en-IN" dirty="0"/>
          </a:p>
        </p:txBody>
      </p:sp>
    </p:spTree>
    <p:extLst>
      <p:ext uri="{BB962C8B-B14F-4D97-AF65-F5344CB8AC3E}">
        <p14:creationId xmlns:p14="http://schemas.microsoft.com/office/powerpoint/2010/main" val="428042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C0CB-7761-F28A-C926-12FB24343158}"/>
              </a:ext>
            </a:extLst>
          </p:cNvPr>
          <p:cNvSpPr>
            <a:spLocks noGrp="1"/>
          </p:cNvSpPr>
          <p:nvPr>
            <p:ph type="title"/>
          </p:nvPr>
        </p:nvSpPr>
        <p:spPr/>
        <p:txBody>
          <a:bodyPr>
            <a:normAutofit/>
          </a:bodyPr>
          <a:lstStyle/>
          <a:p>
            <a:r>
              <a:rPr lang="zh-CN" altLang="en-US" dirty="0"/>
              <a:t>当前分布：</a:t>
            </a:r>
            <a:endParaRPr lang="en-IN" dirty="0"/>
          </a:p>
        </p:txBody>
      </p:sp>
      <p:pic>
        <p:nvPicPr>
          <p:cNvPr id="5" name="Content Placeholder 4">
            <a:extLst>
              <a:ext uri="{FF2B5EF4-FFF2-40B4-BE49-F238E27FC236}">
                <a16:creationId xmlns:a16="http://schemas.microsoft.com/office/drawing/2014/main" id="{D265179E-6443-3AC9-F1A2-9C249F9761B0}"/>
              </a:ext>
            </a:extLst>
          </p:cNvPr>
          <p:cNvPicPr>
            <a:picLocks noGrp="1" noChangeAspect="1"/>
          </p:cNvPicPr>
          <p:nvPr>
            <p:ph sz="quarter" idx="10"/>
          </p:nvPr>
        </p:nvPicPr>
        <p:blipFill>
          <a:blip r:embed="rId2"/>
          <a:stretch>
            <a:fillRect/>
          </a:stretch>
        </p:blipFill>
        <p:spPr>
          <a:xfrm>
            <a:off x="521207" y="1304206"/>
            <a:ext cx="11160510" cy="4941020"/>
          </a:xfrm>
          <a:prstGeom prst="rect">
            <a:avLst/>
          </a:prstGeom>
        </p:spPr>
      </p:pic>
      <p:sp>
        <p:nvSpPr>
          <p:cNvPr id="3" name="文本框 2">
            <a:extLst>
              <a:ext uri="{FF2B5EF4-FFF2-40B4-BE49-F238E27FC236}">
                <a16:creationId xmlns:a16="http://schemas.microsoft.com/office/drawing/2014/main" id="{791AABDD-6564-39F0-795A-938D49674E3E}"/>
              </a:ext>
            </a:extLst>
          </p:cNvPr>
          <p:cNvSpPr txBox="1"/>
          <p:nvPr/>
        </p:nvSpPr>
        <p:spPr>
          <a:xfrm>
            <a:off x="1820333" y="1549400"/>
            <a:ext cx="8695267" cy="369332"/>
          </a:xfrm>
          <a:prstGeom prst="rect">
            <a:avLst/>
          </a:prstGeom>
          <a:solidFill>
            <a:srgbClr val="F5F5F5"/>
          </a:solidFill>
        </p:spPr>
        <p:txBody>
          <a:bodyPr wrap="square" rtlCol="0">
            <a:spAutoFit/>
          </a:bodyPr>
          <a:lstStyle/>
          <a:p>
            <a:pPr algn="ctr"/>
            <a:r>
              <a:rPr lang="en-US" altLang="zh-CN" dirty="0"/>
              <a:t>2026</a:t>
            </a:r>
            <a:r>
              <a:rPr lang="zh-CN" altLang="en-US" dirty="0"/>
              <a:t>年全球稀土元素应用市场占比</a:t>
            </a:r>
          </a:p>
        </p:txBody>
      </p:sp>
    </p:spTree>
    <p:extLst>
      <p:ext uri="{BB962C8B-B14F-4D97-AF65-F5344CB8AC3E}">
        <p14:creationId xmlns:p14="http://schemas.microsoft.com/office/powerpoint/2010/main" val="6766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4DF5-8E36-55C1-1DFA-1DE50DD1A545}"/>
              </a:ext>
            </a:extLst>
          </p:cNvPr>
          <p:cNvSpPr>
            <a:spLocks noGrp="1"/>
          </p:cNvSpPr>
          <p:nvPr>
            <p:ph type="title"/>
          </p:nvPr>
        </p:nvSpPr>
        <p:spPr>
          <a:xfrm>
            <a:off x="318499" y="448056"/>
            <a:ext cx="11003622" cy="640080"/>
          </a:xfrm>
          <a:ln>
            <a:solidFill>
              <a:schemeClr val="accent2">
                <a:lumMod val="60000"/>
                <a:lumOff val="40000"/>
              </a:schemeClr>
            </a:solidFill>
          </a:ln>
          <a:effectLst>
            <a:outerShdw blurRad="50800" dist="38100" dir="2700000" algn="tl" rotWithShape="0">
              <a:prstClr val="black">
                <a:alpha val="40000"/>
              </a:prstClr>
            </a:outerShdw>
          </a:effectLst>
        </p:spPr>
        <p:txBody>
          <a:bodyPr>
            <a:normAutofit/>
          </a:bodyPr>
          <a:lstStyle/>
          <a:p>
            <a:r>
              <a:rPr lang="zh-CN" altLang="en-US" b="1" dirty="0">
                <a:solidFill>
                  <a:srgbClr val="FF0000"/>
                </a:solidFill>
              </a:rPr>
              <a:t>全球产量与贡献</a:t>
            </a:r>
            <a:r>
              <a:rPr lang="en-US" altLang="zh-CN" b="1" dirty="0">
                <a:solidFill>
                  <a:srgbClr val="FF0000"/>
                </a:solidFill>
              </a:rPr>
              <a:t>——</a:t>
            </a:r>
            <a:r>
              <a:rPr lang="zh-CN" altLang="en-US" b="1" dirty="0">
                <a:solidFill>
                  <a:srgbClr val="FF0000"/>
                </a:solidFill>
              </a:rPr>
              <a:t>各国分布</a:t>
            </a:r>
            <a:endParaRPr lang="en-IN" b="1" dirty="0">
              <a:solidFill>
                <a:srgbClr val="FF0000"/>
              </a:solidFill>
            </a:endParaRPr>
          </a:p>
        </p:txBody>
      </p:sp>
      <p:pic>
        <p:nvPicPr>
          <p:cNvPr id="2050" name="Picture 2">
            <a:extLst>
              <a:ext uri="{FF2B5EF4-FFF2-40B4-BE49-F238E27FC236}">
                <a16:creationId xmlns:a16="http://schemas.microsoft.com/office/drawing/2014/main" id="{7293C78C-F243-D602-C7E9-7874BA915D93}"/>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36306" y="1276272"/>
            <a:ext cx="5630238" cy="5309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D98DE63-8AF0-0F6E-201E-6DA81ED539C0}"/>
              </a:ext>
            </a:extLst>
          </p:cNvPr>
          <p:cNvPicPr>
            <a:picLocks noChangeAspect="1"/>
          </p:cNvPicPr>
          <p:nvPr/>
        </p:nvPicPr>
        <p:blipFill>
          <a:blip r:embed="rId3"/>
          <a:stretch>
            <a:fillRect/>
          </a:stretch>
        </p:blipFill>
        <p:spPr>
          <a:xfrm>
            <a:off x="5948737" y="1276272"/>
            <a:ext cx="6006957" cy="5309463"/>
          </a:xfrm>
          <a:prstGeom prst="rect">
            <a:avLst/>
          </a:prstGeom>
        </p:spPr>
      </p:pic>
    </p:spTree>
    <p:extLst>
      <p:ext uri="{BB962C8B-B14F-4D97-AF65-F5344CB8AC3E}">
        <p14:creationId xmlns:p14="http://schemas.microsoft.com/office/powerpoint/2010/main" val="152006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376626" cy="640080"/>
          </a:xfrm>
          <a:solidFill>
            <a:srgbClr val="92D050"/>
          </a:solidFill>
          <a:scene3d>
            <a:camera prst="perspectiveFront"/>
            <a:lightRig rig="threePt" dir="t"/>
          </a:scene3d>
          <a:sp3d>
            <a:bevelT w="165100" prst="coolSlant"/>
          </a:sp3d>
        </p:spPr>
        <p:txBody>
          <a:bodyPr>
            <a:noAutofit/>
          </a:bodyPr>
          <a:lstStyle/>
          <a:p>
            <a:r>
              <a:rPr lang="zh-CN" altLang="en-US" b="1" dirty="0">
                <a:solidFill>
                  <a:srgbClr val="C00000"/>
                </a:solidFill>
              </a:rPr>
              <a:t>主要市场驱动因素：</a:t>
            </a:r>
            <a:r>
              <a:rPr lang="en-US" b="1" dirty="0">
                <a:solidFill>
                  <a:srgbClr val="C00000"/>
                </a:solidFill>
              </a:rPr>
              <a:t> </a:t>
            </a:r>
            <a:endParaRPr lang="en-US" b="1" dirty="0">
              <a:solidFill>
                <a:srgbClr val="C00000"/>
              </a:solidFill>
              <a:latin typeface="Segoe UI Light" panose="020B0502040204020203" pitchFamily="34" charset="0"/>
              <a:cs typeface="Segoe UI Light" panose="020B0502040204020203" pitchFamily="34" charset="0"/>
            </a:endParaRPr>
          </a:p>
        </p:txBody>
      </p:sp>
      <p:sp>
        <p:nvSpPr>
          <p:cNvPr id="38" name="Content Placeholder 17"/>
          <p:cNvSpPr txBox="1">
            <a:spLocks/>
          </p:cNvSpPr>
          <p:nvPr/>
        </p:nvSpPr>
        <p:spPr>
          <a:xfrm>
            <a:off x="541609" y="1243173"/>
            <a:ext cx="11356224" cy="5614827"/>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just">
              <a:buFont typeface="+mj-lt"/>
              <a:buAutoNum type="arabicPeriod"/>
            </a:pPr>
            <a:endParaRPr lang="en-US" sz="2200" b="1" u="sng" dirty="0"/>
          </a:p>
          <a:p>
            <a:pPr algn="just">
              <a:lnSpc>
                <a:spcPts val="2500"/>
              </a:lnSpc>
              <a:buFont typeface="+mj-lt"/>
              <a:buAutoNum type="arabicPeriod"/>
            </a:pPr>
            <a:r>
              <a:rPr lang="zh-CN" altLang="en-US" sz="2200" b="1" u="sng" dirty="0">
                <a:solidFill>
                  <a:srgbClr val="FF0000"/>
                </a:solidFill>
              </a:rPr>
              <a:t>电动汽车的普及：</a:t>
            </a:r>
            <a:r>
              <a:rPr lang="en-US" sz="2200" dirty="0"/>
              <a:t> </a:t>
            </a:r>
            <a:r>
              <a:rPr lang="zh-CN" altLang="en-US" sz="2200" dirty="0"/>
              <a:t>钕、镨、镝、铽基稀土永磁体是主要应用材料。</a:t>
            </a:r>
            <a:endParaRPr lang="en-US" sz="2200" dirty="0"/>
          </a:p>
          <a:p>
            <a:pPr algn="just">
              <a:lnSpc>
                <a:spcPts val="2500"/>
              </a:lnSpc>
              <a:buFont typeface="+mj-lt"/>
              <a:buAutoNum type="arabicPeriod"/>
            </a:pPr>
            <a:r>
              <a:rPr lang="zh-CN" altLang="en-US" sz="2200" b="1" u="sng" dirty="0">
                <a:solidFill>
                  <a:srgbClr val="FF0000"/>
                </a:solidFill>
              </a:rPr>
              <a:t>国防与航空航天：</a:t>
            </a:r>
            <a:r>
              <a:rPr lang="zh-CN" altLang="en-US" sz="2200" dirty="0"/>
              <a:t>稀土在先进军事技术中至关重要，催生了大量专业化需求。</a:t>
            </a:r>
            <a:endParaRPr lang="en-US" sz="2200" dirty="0"/>
          </a:p>
          <a:p>
            <a:pPr algn="just">
              <a:lnSpc>
                <a:spcPts val="2500"/>
              </a:lnSpc>
              <a:buFont typeface="+mj-lt"/>
              <a:buAutoNum type="arabicPeriod"/>
            </a:pPr>
            <a:r>
              <a:rPr lang="zh-CN" altLang="en-US" sz="2200" b="1" u="sng" dirty="0">
                <a:solidFill>
                  <a:srgbClr val="FF0000"/>
                </a:solidFill>
              </a:rPr>
              <a:t>电子与科技：</a:t>
            </a:r>
            <a:r>
              <a:rPr lang="zh-CN" altLang="en-US" sz="2200" dirty="0"/>
              <a:t>智能手机、笔记本电脑等产品的普及，使得执行器、扬声器、屏幕显示器等元件对稀土元素的需求日益增长。</a:t>
            </a:r>
            <a:endParaRPr lang="en-US" sz="2200" dirty="0"/>
          </a:p>
          <a:p>
            <a:pPr algn="just">
              <a:lnSpc>
                <a:spcPts val="2500"/>
              </a:lnSpc>
              <a:buFont typeface="+mj-lt"/>
              <a:buAutoNum type="arabicPeriod"/>
            </a:pPr>
            <a:r>
              <a:rPr lang="zh-CN" altLang="en-US" sz="2200" b="1" u="sng" dirty="0">
                <a:solidFill>
                  <a:srgbClr val="FF0000"/>
                </a:solidFill>
              </a:rPr>
              <a:t>可再生能源：</a:t>
            </a:r>
            <a:r>
              <a:rPr lang="zh-CN" altLang="en-US" sz="2200" dirty="0"/>
              <a:t>向绿色能源转型推动了风力涡轮机中稀土发电机的需求。</a:t>
            </a:r>
            <a:endParaRPr lang="en-US" sz="2200" dirty="0"/>
          </a:p>
          <a:p>
            <a:pPr algn="just">
              <a:lnSpc>
                <a:spcPts val="2500"/>
              </a:lnSpc>
              <a:buFont typeface="+mj-lt"/>
              <a:buAutoNum type="arabicPeriod"/>
            </a:pPr>
            <a:r>
              <a:rPr lang="zh-CN" altLang="en-US" sz="2200" b="1" u="sng" dirty="0">
                <a:solidFill>
                  <a:srgbClr val="FF0000"/>
                </a:solidFill>
              </a:rPr>
              <a:t>地缘政治驱动的供应链多元化：</a:t>
            </a:r>
            <a:r>
              <a:rPr lang="zh-CN" altLang="en-US" sz="2200" dirty="0"/>
              <a:t>鉴于中国占据超过</a:t>
            </a:r>
            <a:r>
              <a:rPr lang="en-US" altLang="zh-CN" sz="2200" dirty="0"/>
              <a:t>90%</a:t>
            </a:r>
            <a:r>
              <a:rPr lang="zh-CN" altLang="en-US" sz="2200" dirty="0"/>
              <a:t>的市场主导份额，美国、日本等国正投资于本国的开采、加工和回收，以保障供应安全。</a:t>
            </a:r>
            <a:endParaRPr lang="en-US" sz="2200" dirty="0"/>
          </a:p>
          <a:p>
            <a:pPr algn="just">
              <a:lnSpc>
                <a:spcPts val="2500"/>
              </a:lnSpc>
              <a:buFont typeface="+mj-lt"/>
              <a:buAutoNum type="arabicPeriod"/>
            </a:pPr>
            <a:r>
              <a:rPr lang="zh-CN" altLang="en-US" sz="2200" b="1" u="sng" dirty="0">
                <a:solidFill>
                  <a:srgbClr val="FF0000"/>
                </a:solidFill>
              </a:rPr>
              <a:t>工业自动化与机器人：</a:t>
            </a:r>
            <a:r>
              <a:rPr lang="zh-CN" altLang="en-US" sz="2200" dirty="0"/>
              <a:t>机器人和工厂自动化的日益普及，依赖于高效、紧凑、高扭矩的稀土磁材。</a:t>
            </a:r>
            <a:endParaRPr lang="en-US" sz="2200" dirty="0"/>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6F08-C156-E6B6-31C2-16BDE4867454}"/>
              </a:ext>
            </a:extLst>
          </p:cNvPr>
          <p:cNvSpPr>
            <a:spLocks noGrp="1"/>
          </p:cNvSpPr>
          <p:nvPr>
            <p:ph type="title"/>
          </p:nvPr>
        </p:nvSpPr>
        <p:spPr>
          <a:xfrm>
            <a:off x="521207" y="448056"/>
            <a:ext cx="11049753" cy="640080"/>
          </a:xfrm>
          <a:solidFill>
            <a:schemeClr val="accent6">
              <a:lumMod val="60000"/>
              <a:lumOff val="40000"/>
            </a:schemeClr>
          </a:solidFill>
          <a:scene3d>
            <a:camera prst="orthographicFront"/>
            <a:lightRig rig="threePt" dir="t"/>
          </a:scene3d>
          <a:sp3d>
            <a:bevelT w="114300" prst="hardEdge"/>
          </a:sp3d>
        </p:spPr>
        <p:txBody>
          <a:bodyPr/>
          <a:lstStyle/>
          <a:p>
            <a:r>
              <a:rPr lang="zh-CN" altLang="en-US" b="1" dirty="0"/>
              <a:t>印度情况</a:t>
            </a:r>
            <a:endParaRPr lang="en-IN" b="1" dirty="0"/>
          </a:p>
        </p:txBody>
      </p:sp>
      <p:sp>
        <p:nvSpPr>
          <p:cNvPr id="3" name="Content Placeholder 2">
            <a:extLst>
              <a:ext uri="{FF2B5EF4-FFF2-40B4-BE49-F238E27FC236}">
                <a16:creationId xmlns:a16="http://schemas.microsoft.com/office/drawing/2014/main" id="{0ACF344C-BFD6-042D-01EC-A241D2181640}"/>
              </a:ext>
            </a:extLst>
          </p:cNvPr>
          <p:cNvSpPr>
            <a:spLocks noGrp="1"/>
          </p:cNvSpPr>
          <p:nvPr>
            <p:ph sz="quarter" idx="10"/>
          </p:nvPr>
        </p:nvSpPr>
        <p:spPr>
          <a:xfrm>
            <a:off x="539495" y="1435607"/>
            <a:ext cx="11388802" cy="5150128"/>
          </a:xfrm>
          <a:blipFill>
            <a:blip r:embed="rId2"/>
            <a:tile tx="0" ty="0" sx="100000" sy="100000" flip="none" algn="tl"/>
          </a:blipFill>
        </p:spPr>
        <p:txBody>
          <a:bodyPr>
            <a:normAutofit/>
          </a:bodyPr>
          <a:lstStyle/>
          <a:p>
            <a:pPr>
              <a:buFont typeface="Arial" panose="020B0604020202020204" pitchFamily="34" charset="0"/>
              <a:buChar char="•"/>
            </a:pPr>
            <a:r>
              <a:rPr lang="zh-CN" altLang="en-US" sz="2000" dirty="0">
                <a:solidFill>
                  <a:srgbClr val="FF0000"/>
                </a:solidFill>
              </a:rPr>
              <a:t>印度拥有丰富的稀土矿物资源，尤其是分布在多个沿海及内陆地区的独居石矿床。这些矿床含有约</a:t>
            </a:r>
            <a:r>
              <a:rPr lang="en-US" altLang="zh-CN" sz="2000" dirty="0">
                <a:solidFill>
                  <a:srgbClr val="FF0000"/>
                </a:solidFill>
              </a:rPr>
              <a:t>1,315</a:t>
            </a:r>
            <a:r>
              <a:rPr lang="zh-CN" altLang="en-US" sz="2000" dirty="0">
                <a:solidFill>
                  <a:srgbClr val="FF0000"/>
                </a:solidFill>
              </a:rPr>
              <a:t>万吨独居石，估计稀土氧化物含量为</a:t>
            </a:r>
            <a:r>
              <a:rPr lang="en-US" altLang="zh-CN" sz="2000" dirty="0">
                <a:solidFill>
                  <a:srgbClr val="FF0000"/>
                </a:solidFill>
              </a:rPr>
              <a:t>723</a:t>
            </a:r>
            <a:r>
              <a:rPr lang="zh-CN" altLang="en-US" sz="2000" dirty="0">
                <a:solidFill>
                  <a:srgbClr val="FF0000"/>
                </a:solidFill>
              </a:rPr>
              <a:t>万吨。</a:t>
            </a:r>
            <a:endParaRPr lang="en-US" sz="2000" dirty="0">
              <a:solidFill>
                <a:srgbClr val="FF0000"/>
              </a:solidFill>
            </a:endParaRPr>
          </a:p>
          <a:p>
            <a:pPr>
              <a:buFont typeface="Arial" panose="020B0604020202020204" pitchFamily="34" charset="0"/>
              <a:buChar char="•"/>
            </a:pPr>
            <a:r>
              <a:rPr lang="zh-CN" altLang="en-US" sz="2000" dirty="0">
                <a:solidFill>
                  <a:srgbClr val="FF0000"/>
                </a:solidFill>
              </a:rPr>
              <a:t>此外，在古吉拉特邦和拉贾斯坦邦的硬岩地区，已探明约</a:t>
            </a:r>
            <a:r>
              <a:rPr lang="en-US" altLang="zh-CN" sz="2000" dirty="0">
                <a:solidFill>
                  <a:srgbClr val="FF0000"/>
                </a:solidFill>
              </a:rPr>
              <a:t>129</a:t>
            </a:r>
            <a:r>
              <a:rPr lang="zh-CN" altLang="en-US" sz="2000" dirty="0">
                <a:solidFill>
                  <a:srgbClr val="FF0000"/>
                </a:solidFill>
              </a:rPr>
              <a:t>万吨原位稀土氧化物资源。</a:t>
            </a:r>
            <a:endParaRPr lang="en-US" sz="2000" dirty="0">
              <a:solidFill>
                <a:srgbClr val="FF0000"/>
              </a:solidFill>
            </a:endParaRPr>
          </a:p>
          <a:p>
            <a:pPr>
              <a:buFont typeface="Arial" panose="020B0604020202020204" pitchFamily="34" charset="0"/>
              <a:buChar char="•"/>
            </a:pPr>
            <a:r>
              <a:rPr lang="zh-CN" altLang="en-US" sz="2000" dirty="0">
                <a:solidFill>
                  <a:srgbClr val="FF0000"/>
                </a:solidFill>
              </a:rPr>
              <a:t>尽管印度拥有丰富的稀土资源基础，但国内永磁体生产仍处于发展阶段。目前，国内需求仍大量依赖进口，其中绝大部分来自中国。按进口额计算，依赖度约为</a:t>
            </a:r>
            <a:r>
              <a:rPr lang="en-US" altLang="zh-CN" sz="2000" dirty="0">
                <a:solidFill>
                  <a:srgbClr val="FF0000"/>
                </a:solidFill>
              </a:rPr>
              <a:t>84.8%</a:t>
            </a:r>
            <a:r>
              <a:rPr lang="zh-CN" altLang="en-US" sz="2000" dirty="0">
                <a:solidFill>
                  <a:srgbClr val="FF0000"/>
                </a:solidFill>
              </a:rPr>
              <a:t>；按进口量计算，约为</a:t>
            </a:r>
            <a:r>
              <a:rPr lang="en-US" altLang="zh-CN" sz="2000" dirty="0">
                <a:solidFill>
                  <a:srgbClr val="FF0000"/>
                </a:solidFill>
              </a:rPr>
              <a:t>90.4%</a:t>
            </a:r>
            <a:r>
              <a:rPr lang="zh-CN" altLang="en-US" sz="2000" dirty="0">
                <a:solidFill>
                  <a:srgbClr val="FF0000"/>
                </a:solidFill>
              </a:rPr>
              <a:t>。</a:t>
            </a:r>
            <a:endParaRPr lang="en-IN" sz="2000" dirty="0">
              <a:solidFill>
                <a:srgbClr val="FF0000"/>
              </a:solidFill>
            </a:endParaRPr>
          </a:p>
        </p:txBody>
      </p:sp>
    </p:spTree>
    <p:extLst>
      <p:ext uri="{BB962C8B-B14F-4D97-AF65-F5344CB8AC3E}">
        <p14:creationId xmlns:p14="http://schemas.microsoft.com/office/powerpoint/2010/main" val="273039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C35A-C1A4-7E26-59F0-0F8330128A56}"/>
              </a:ext>
            </a:extLst>
          </p:cNvPr>
          <p:cNvSpPr>
            <a:spLocks noGrp="1"/>
          </p:cNvSpPr>
          <p:nvPr>
            <p:ph type="title"/>
          </p:nvPr>
        </p:nvSpPr>
        <p:spPr>
          <a:xfrm>
            <a:off x="521208" y="320040"/>
            <a:ext cx="11335170" cy="758747"/>
          </a:xfrm>
          <a:blipFill>
            <a:blip r:embed="rId2"/>
            <a:tile tx="0" ty="0" sx="100000" sy="100000" flip="none" algn="tl"/>
          </a:blipFill>
        </p:spPr>
        <p:txBody>
          <a:bodyPr>
            <a:normAutofit/>
          </a:bodyPr>
          <a:lstStyle/>
          <a:p>
            <a:r>
              <a:rPr lang="zh-CN" altLang="en-US" b="1" dirty="0">
                <a:solidFill>
                  <a:schemeClr val="accent1">
                    <a:lumMod val="50000"/>
                  </a:schemeClr>
                </a:solidFill>
              </a:rPr>
              <a:t>国家重点与举措</a:t>
            </a:r>
            <a:endParaRPr lang="en-IN" b="1" dirty="0">
              <a:solidFill>
                <a:schemeClr val="accent1">
                  <a:lumMod val="50000"/>
                </a:schemeClr>
              </a:solidFill>
            </a:endParaRPr>
          </a:p>
        </p:txBody>
      </p:sp>
      <p:sp>
        <p:nvSpPr>
          <p:cNvPr id="3" name="Content Placeholder 2">
            <a:extLst>
              <a:ext uri="{FF2B5EF4-FFF2-40B4-BE49-F238E27FC236}">
                <a16:creationId xmlns:a16="http://schemas.microsoft.com/office/drawing/2014/main" id="{AF992A3D-44F3-7213-E878-5870BFB02212}"/>
              </a:ext>
            </a:extLst>
          </p:cNvPr>
          <p:cNvSpPr>
            <a:spLocks noGrp="1"/>
          </p:cNvSpPr>
          <p:nvPr>
            <p:ph sz="quarter" idx="13"/>
          </p:nvPr>
        </p:nvSpPr>
        <p:spPr>
          <a:xfrm>
            <a:off x="256855" y="1078787"/>
            <a:ext cx="11691990" cy="545917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zh-CN" altLang="en-US" dirty="0"/>
              <a:t>国内稀土永磁体的制造能力可支撑多项国家重点任务，因为这些磁体是战略性及高科技行业不可或缺的关键材料。印度政府正通过相关举措强化本土生产，提升快速扩张产业的供应链韧性。</a:t>
            </a:r>
            <a:endParaRPr lang="en-IN" dirty="0"/>
          </a:p>
          <a:p>
            <a:r>
              <a:rPr lang="en-US" altLang="zh-CN" dirty="0"/>
              <a:t>《</a:t>
            </a:r>
            <a:r>
              <a:rPr lang="zh-CN" altLang="en-US" dirty="0"/>
              <a:t>国家关键矿产使命</a:t>
            </a:r>
            <a:r>
              <a:rPr lang="en-US" altLang="zh-CN" dirty="0"/>
              <a:t>》</a:t>
            </a:r>
            <a:r>
              <a:rPr lang="zh-CN" altLang="en-US" dirty="0"/>
              <a:t>（</a:t>
            </a:r>
            <a:r>
              <a:rPr lang="en-US" altLang="zh-CN" dirty="0"/>
              <a:t>NCMM</a:t>
            </a:r>
            <a:r>
              <a:rPr lang="zh-CN" altLang="en-US" dirty="0"/>
              <a:t>） 于</a:t>
            </a:r>
            <a:r>
              <a:rPr lang="en-US" altLang="zh-CN" dirty="0"/>
              <a:t>2025</a:t>
            </a:r>
            <a:r>
              <a:rPr lang="zh-CN" altLang="en-US" dirty="0"/>
              <a:t>年</a:t>
            </a:r>
            <a:r>
              <a:rPr lang="en-US" altLang="zh-CN" dirty="0"/>
              <a:t>1</a:t>
            </a:r>
            <a:r>
              <a:rPr lang="zh-CN" altLang="en-US" dirty="0"/>
              <a:t>月获批，旨在确保关键矿物的长期可持续供应，打造从勘探、开采到选矿、加工及报废产品回收的完整产业链。</a:t>
            </a:r>
            <a:endParaRPr lang="en-IN" dirty="0"/>
          </a:p>
          <a:p>
            <a:r>
              <a:rPr lang="zh-CN" altLang="en-US" dirty="0"/>
              <a:t>印度的战略目标是实现自力更生、加速清洁能源应用、推动先进出行体系发展，并夯实国防及战略制造业基础。</a:t>
            </a:r>
            <a:endParaRPr lang="en-IN" dirty="0"/>
          </a:p>
          <a:p>
            <a:endParaRPr lang="en-IN" dirty="0"/>
          </a:p>
          <a:p>
            <a:endParaRPr lang="en-IN" dirty="0"/>
          </a:p>
        </p:txBody>
      </p:sp>
    </p:spTree>
    <p:extLst>
      <p:ext uri="{BB962C8B-B14F-4D97-AF65-F5344CB8AC3E}">
        <p14:creationId xmlns:p14="http://schemas.microsoft.com/office/powerpoint/2010/main" val="247279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0E24-E642-02BB-C2F3-76E2A8B2265F}"/>
              </a:ext>
            </a:extLst>
          </p:cNvPr>
          <p:cNvSpPr>
            <a:spLocks noGrp="1"/>
          </p:cNvSpPr>
          <p:nvPr>
            <p:ph type="title"/>
          </p:nvPr>
        </p:nvSpPr>
        <p:spPr>
          <a:xfrm>
            <a:off x="253429" y="246580"/>
            <a:ext cx="11685141" cy="842481"/>
          </a:xfrm>
          <a:blipFill>
            <a:blip r:embed="rId2"/>
            <a:tile tx="0" ty="0" sx="100000" sy="100000" flip="none" algn="tl"/>
          </a:blipFill>
        </p:spPr>
        <p:txBody>
          <a:bodyPr>
            <a:normAutofit/>
          </a:bodyPr>
          <a:lstStyle/>
          <a:p>
            <a:r>
              <a:rPr lang="zh-CN" altLang="en-US" b="1" dirty="0">
                <a:solidFill>
                  <a:schemeClr val="accent1">
                    <a:lumMod val="40000"/>
                    <a:lumOff val="60000"/>
                  </a:schemeClr>
                </a:solidFill>
              </a:rPr>
              <a:t>政府举措</a:t>
            </a:r>
            <a:endParaRPr lang="en-IN" b="1" dirty="0">
              <a:solidFill>
                <a:schemeClr val="accent1">
                  <a:lumMod val="40000"/>
                  <a:lumOff val="60000"/>
                </a:schemeClr>
              </a:solidFill>
            </a:endParaRPr>
          </a:p>
        </p:txBody>
      </p:sp>
      <p:sp>
        <p:nvSpPr>
          <p:cNvPr id="3" name="Content Placeholder 2">
            <a:extLst>
              <a:ext uri="{FF2B5EF4-FFF2-40B4-BE49-F238E27FC236}">
                <a16:creationId xmlns:a16="http://schemas.microsoft.com/office/drawing/2014/main" id="{8AAB2A44-0E25-5365-4E5A-A599B8D38E43}"/>
              </a:ext>
            </a:extLst>
          </p:cNvPr>
          <p:cNvSpPr>
            <a:spLocks noGrp="1"/>
          </p:cNvSpPr>
          <p:nvPr>
            <p:ph sz="quarter" idx="13"/>
          </p:nvPr>
        </p:nvSpPr>
        <p:spPr>
          <a:xfrm>
            <a:off x="253430" y="1089061"/>
            <a:ext cx="11685141" cy="5448899"/>
          </a:xfrm>
          <a:solidFill>
            <a:schemeClr val="accent3">
              <a:lumMod val="20000"/>
              <a:lumOff val="80000"/>
            </a:schemeClr>
          </a:solidFill>
        </p:spPr>
        <p:txBody>
          <a:bodyPr>
            <a:normAutofit fontScale="85000" lnSpcReduction="10000"/>
          </a:bodyPr>
          <a:lstStyle/>
          <a:p>
            <a:r>
              <a:rPr lang="zh-CN" altLang="en-US" dirty="0">
                <a:solidFill>
                  <a:schemeClr val="accent1">
                    <a:lumMod val="50000"/>
                  </a:schemeClr>
                </a:solidFill>
                <a:effectLst>
                  <a:outerShdw blurRad="38100" dist="38100" dir="2700000" algn="tl">
                    <a:srgbClr val="000000">
                      <a:alpha val="43137"/>
                    </a:srgbClr>
                  </a:outerShdw>
                </a:effectLst>
              </a:rPr>
              <a:t>为增强印度在关键材料领域的自力更生能力，政府于</a:t>
            </a:r>
            <a:r>
              <a:rPr lang="en-US" altLang="zh-CN" dirty="0">
                <a:solidFill>
                  <a:schemeClr val="accent1">
                    <a:lumMod val="50000"/>
                  </a:schemeClr>
                </a:solidFill>
                <a:effectLst>
                  <a:outerShdw blurRad="38100" dist="38100" dir="2700000" algn="tl">
                    <a:srgbClr val="000000">
                      <a:alpha val="43137"/>
                    </a:srgbClr>
                  </a:outerShdw>
                </a:effectLst>
              </a:rPr>
              <a:t>2025</a:t>
            </a:r>
            <a:r>
              <a:rPr lang="zh-CN" altLang="en-US" dirty="0">
                <a:solidFill>
                  <a:schemeClr val="accent1">
                    <a:lumMod val="50000"/>
                  </a:schemeClr>
                </a:solidFill>
                <a:effectLst>
                  <a:outerShdw blurRad="38100" dist="38100" dir="2700000" algn="tl">
                    <a:srgbClr val="000000">
                      <a:alpha val="43137"/>
                    </a:srgbClr>
                  </a:outerShdw>
                </a:effectLst>
              </a:rPr>
              <a:t>年</a:t>
            </a:r>
            <a:r>
              <a:rPr lang="en-US" altLang="zh-CN" dirty="0">
                <a:solidFill>
                  <a:schemeClr val="accent1">
                    <a:lumMod val="50000"/>
                  </a:schemeClr>
                </a:solidFill>
                <a:effectLst>
                  <a:outerShdw blurRad="38100" dist="38100" dir="2700000" algn="tl">
                    <a:srgbClr val="000000">
                      <a:alpha val="43137"/>
                    </a:srgbClr>
                  </a:outerShdw>
                </a:effectLst>
              </a:rPr>
              <a:t>11</a:t>
            </a:r>
            <a:r>
              <a:rPr lang="zh-CN" altLang="en-US" dirty="0">
                <a:solidFill>
                  <a:schemeClr val="accent1">
                    <a:lumMod val="50000"/>
                  </a:schemeClr>
                </a:solidFill>
                <a:effectLst>
                  <a:outerShdw blurRad="38100" dist="38100" dir="2700000" algn="tl">
                    <a:srgbClr val="000000">
                      <a:alpha val="43137"/>
                    </a:srgbClr>
                  </a:outerShdw>
                </a:effectLst>
              </a:rPr>
              <a:t>月</a:t>
            </a:r>
            <a:r>
              <a:rPr lang="en-US" altLang="zh-CN" dirty="0">
                <a:solidFill>
                  <a:schemeClr val="accent1">
                    <a:lumMod val="50000"/>
                  </a:schemeClr>
                </a:solidFill>
                <a:effectLst>
                  <a:outerShdw blurRad="38100" dist="38100" dir="2700000" algn="tl">
                    <a:srgbClr val="000000">
                      <a:alpha val="43137"/>
                    </a:srgbClr>
                  </a:outerShdw>
                </a:effectLst>
              </a:rPr>
              <a:t>26</a:t>
            </a:r>
            <a:r>
              <a:rPr lang="zh-CN" altLang="en-US" dirty="0">
                <a:solidFill>
                  <a:schemeClr val="accent1">
                    <a:lumMod val="50000"/>
                  </a:schemeClr>
                </a:solidFill>
                <a:effectLst>
                  <a:outerShdw blurRad="38100" dist="38100" dir="2700000" algn="tl">
                    <a:srgbClr val="000000">
                      <a:alpha val="43137"/>
                    </a:srgbClr>
                  </a:outerShdw>
                </a:effectLst>
              </a:rPr>
              <a:t>日批准了一项关于稀土永磁体的重大计划。该举措通过提供资金支持和激励措施，旨在打造一个完全一体化的本土制造生态系统。</a:t>
            </a:r>
            <a:endParaRPr lang="en-US" dirty="0">
              <a:solidFill>
                <a:schemeClr val="accent1">
                  <a:lumMod val="50000"/>
                </a:schemeClr>
              </a:solidFill>
              <a:effectLst>
                <a:outerShdw blurRad="38100" dist="38100" dir="2700000" algn="tl">
                  <a:srgbClr val="000000">
                    <a:alpha val="43137"/>
                  </a:srgbClr>
                </a:outerShdw>
              </a:effectLst>
            </a:endParaRPr>
          </a:p>
          <a:p>
            <a:r>
              <a:rPr lang="zh-CN" altLang="en-US" b="1" dirty="0">
                <a:solidFill>
                  <a:schemeClr val="accent1">
                    <a:lumMod val="50000"/>
                  </a:schemeClr>
                </a:solidFill>
                <a:effectLst>
                  <a:outerShdw blurRad="38100" dist="38100" dir="2700000" algn="tl">
                    <a:srgbClr val="000000">
                      <a:alpha val="43137"/>
                    </a:srgbClr>
                  </a:outerShdw>
                </a:effectLst>
              </a:rPr>
              <a:t>财政拨款：</a:t>
            </a:r>
            <a:r>
              <a:rPr lang="en-US" altLang="zh-CN" dirty="0">
                <a:solidFill>
                  <a:schemeClr val="accent1">
                    <a:lumMod val="50000"/>
                  </a:schemeClr>
                </a:solidFill>
                <a:effectLst>
                  <a:outerShdw blurRad="38100" dist="38100" dir="2700000" algn="tl">
                    <a:srgbClr val="000000">
                      <a:alpha val="43137"/>
                    </a:srgbClr>
                  </a:outerShdw>
                </a:effectLst>
              </a:rPr>
              <a:t>728</a:t>
            </a:r>
            <a:r>
              <a:rPr lang="zh-CN" altLang="en-US" dirty="0">
                <a:solidFill>
                  <a:schemeClr val="accent1">
                    <a:lumMod val="50000"/>
                  </a:schemeClr>
                </a:solidFill>
                <a:effectLst>
                  <a:outerShdw blurRad="38100" dist="38100" dir="2700000" algn="tl">
                    <a:srgbClr val="000000">
                      <a:alpha val="43137"/>
                    </a:srgbClr>
                  </a:outerShdw>
                </a:effectLst>
              </a:rPr>
              <a:t>亿卢比</a:t>
            </a:r>
            <a:endParaRPr lang="en-IN" dirty="0">
              <a:solidFill>
                <a:schemeClr val="accent1">
                  <a:lumMod val="50000"/>
                </a:schemeClr>
              </a:solidFill>
              <a:effectLst>
                <a:outerShdw blurRad="38100" dist="38100" dir="2700000" algn="tl">
                  <a:srgbClr val="000000">
                    <a:alpha val="43137"/>
                  </a:srgbClr>
                </a:outerShdw>
              </a:effectLst>
            </a:endParaRPr>
          </a:p>
          <a:p>
            <a:r>
              <a:rPr lang="zh-CN" altLang="en-US" b="1" dirty="0">
                <a:solidFill>
                  <a:schemeClr val="accent1">
                    <a:lumMod val="50000"/>
                  </a:schemeClr>
                </a:solidFill>
                <a:effectLst>
                  <a:outerShdw blurRad="38100" dist="38100" dir="2700000" algn="tl">
                    <a:srgbClr val="000000">
                      <a:alpha val="43137"/>
                    </a:srgbClr>
                  </a:outerShdw>
                </a:effectLst>
              </a:rPr>
              <a:t>产能建设：</a:t>
            </a:r>
            <a:r>
              <a:rPr lang="zh-CN" altLang="en-US" dirty="0">
                <a:solidFill>
                  <a:schemeClr val="accent1">
                    <a:lumMod val="50000"/>
                  </a:schemeClr>
                </a:solidFill>
                <a:effectLst>
                  <a:outerShdw blurRad="38100" dist="38100" dir="2700000" algn="tl">
                    <a:srgbClr val="000000">
                      <a:alpha val="43137"/>
                    </a:srgbClr>
                  </a:outerShdw>
                </a:effectLst>
              </a:rPr>
              <a:t>通过全球竞争性招标，向最多五家受益方分配总计</a:t>
            </a:r>
            <a:r>
              <a:rPr lang="en-US" altLang="zh-CN" dirty="0">
                <a:solidFill>
                  <a:schemeClr val="accent1">
                    <a:lumMod val="50000"/>
                  </a:schemeClr>
                </a:solidFill>
                <a:effectLst>
                  <a:outerShdw blurRad="38100" dist="38100" dir="2700000" algn="tl">
                    <a:srgbClr val="000000">
                      <a:alpha val="43137"/>
                    </a:srgbClr>
                  </a:outerShdw>
                </a:effectLst>
              </a:rPr>
              <a:t>6,000</a:t>
            </a:r>
            <a:r>
              <a:rPr lang="zh-CN" altLang="en-US" dirty="0">
                <a:solidFill>
                  <a:schemeClr val="accent1">
                    <a:lumMod val="50000"/>
                  </a:schemeClr>
                </a:solidFill>
                <a:effectLst>
                  <a:outerShdw blurRad="38100" dist="38100" dir="2700000" algn="tl">
                    <a:srgbClr val="000000">
                      <a:alpha val="43137"/>
                    </a:srgbClr>
                  </a:outerShdw>
                </a:effectLst>
              </a:rPr>
              <a:t>吨</a:t>
            </a:r>
            <a:r>
              <a:rPr lang="en-US" altLang="zh-CN" dirty="0">
                <a:solidFill>
                  <a:schemeClr val="accent1">
                    <a:lumMod val="50000"/>
                  </a:schemeClr>
                </a:solidFill>
                <a:effectLst>
                  <a:outerShdw blurRad="38100" dist="38100" dir="2700000" algn="tl">
                    <a:srgbClr val="000000">
                      <a:alpha val="43137"/>
                    </a:srgbClr>
                  </a:outerShdw>
                </a:effectLst>
              </a:rPr>
              <a:t>/</a:t>
            </a:r>
            <a:r>
              <a:rPr lang="zh-CN" altLang="en-US" dirty="0">
                <a:solidFill>
                  <a:schemeClr val="accent1">
                    <a:lumMod val="50000"/>
                  </a:schemeClr>
                </a:solidFill>
                <a:effectLst>
                  <a:outerShdw blurRad="38100" dist="38100" dir="2700000" algn="tl">
                    <a:srgbClr val="000000">
                      <a:alpha val="43137"/>
                    </a:srgbClr>
                  </a:outerShdw>
                </a:effectLst>
              </a:rPr>
              <a:t>年的烧结稀土永磁体一体化制造产能</a:t>
            </a:r>
            <a:endParaRPr lang="en-US" dirty="0">
              <a:solidFill>
                <a:schemeClr val="accent1">
                  <a:lumMod val="50000"/>
                </a:schemeClr>
              </a:solidFill>
              <a:effectLst>
                <a:outerShdw blurRad="38100" dist="38100" dir="2700000" algn="tl">
                  <a:srgbClr val="000000">
                    <a:alpha val="43137"/>
                  </a:srgbClr>
                </a:outerShdw>
              </a:effectLst>
            </a:endParaRPr>
          </a:p>
          <a:p>
            <a:r>
              <a:rPr lang="zh-CN" altLang="en-US" b="1" dirty="0">
                <a:solidFill>
                  <a:schemeClr val="accent1">
                    <a:lumMod val="50000"/>
                  </a:schemeClr>
                </a:solidFill>
                <a:effectLst>
                  <a:outerShdw blurRad="38100" dist="38100" dir="2700000" algn="tl">
                    <a:srgbClr val="000000">
                      <a:alpha val="43137"/>
                    </a:srgbClr>
                  </a:outerShdw>
                </a:effectLst>
              </a:rPr>
              <a:t>激励措施：</a:t>
            </a:r>
            <a:r>
              <a:rPr lang="zh-CN" altLang="en-US" dirty="0">
                <a:solidFill>
                  <a:schemeClr val="accent1">
                    <a:lumMod val="50000"/>
                  </a:schemeClr>
                </a:solidFill>
                <a:effectLst>
                  <a:outerShdw blurRad="38100" dist="38100" dir="2700000" algn="tl">
                    <a:srgbClr val="000000">
                      <a:alpha val="43137"/>
                    </a:srgbClr>
                  </a:outerShdw>
                </a:effectLst>
              </a:rPr>
              <a:t>五年内提供</a:t>
            </a:r>
            <a:r>
              <a:rPr lang="en-US" altLang="zh-CN" dirty="0">
                <a:solidFill>
                  <a:schemeClr val="accent1">
                    <a:lumMod val="50000"/>
                  </a:schemeClr>
                </a:solidFill>
                <a:effectLst>
                  <a:outerShdw blurRad="38100" dist="38100" dir="2700000" algn="tl">
                    <a:srgbClr val="000000">
                      <a:alpha val="43137"/>
                    </a:srgbClr>
                  </a:outerShdw>
                </a:effectLst>
              </a:rPr>
              <a:t>645</a:t>
            </a:r>
            <a:r>
              <a:rPr lang="zh-CN" altLang="en-US" dirty="0">
                <a:solidFill>
                  <a:schemeClr val="accent1">
                    <a:lumMod val="50000"/>
                  </a:schemeClr>
                </a:solidFill>
                <a:effectLst>
                  <a:outerShdw blurRad="38100" dist="38100" dir="2700000" algn="tl">
                    <a:srgbClr val="000000">
                      <a:alpha val="43137"/>
                    </a:srgbClr>
                  </a:outerShdw>
                </a:effectLst>
              </a:rPr>
              <a:t>亿卢比的销售挂钩激励</a:t>
            </a:r>
            <a:endParaRPr lang="en-US" dirty="0">
              <a:solidFill>
                <a:schemeClr val="accent1">
                  <a:lumMod val="50000"/>
                </a:schemeClr>
              </a:solidFill>
              <a:effectLst>
                <a:outerShdw blurRad="38100" dist="38100" dir="2700000" algn="tl">
                  <a:srgbClr val="000000">
                    <a:alpha val="43137"/>
                  </a:srgbClr>
                </a:outerShdw>
              </a:effectLst>
            </a:endParaRPr>
          </a:p>
          <a:p>
            <a:r>
              <a:rPr lang="zh-CN" altLang="en-US" b="1" dirty="0">
                <a:solidFill>
                  <a:schemeClr val="accent1">
                    <a:lumMod val="50000"/>
                  </a:schemeClr>
                </a:solidFill>
                <a:effectLst>
                  <a:outerShdw blurRad="38100" dist="38100" dir="2700000" algn="tl">
                    <a:srgbClr val="000000">
                      <a:alpha val="43137"/>
                    </a:srgbClr>
                  </a:outerShdw>
                </a:effectLst>
              </a:rPr>
              <a:t>资本补贴：</a:t>
            </a:r>
            <a:r>
              <a:rPr lang="en-US" altLang="zh-CN" dirty="0">
                <a:solidFill>
                  <a:schemeClr val="accent1">
                    <a:lumMod val="50000"/>
                  </a:schemeClr>
                </a:solidFill>
                <a:effectLst>
                  <a:outerShdw blurRad="38100" dist="38100" dir="2700000" algn="tl">
                    <a:srgbClr val="000000">
                      <a:alpha val="43137"/>
                    </a:srgbClr>
                  </a:outerShdw>
                </a:effectLst>
              </a:rPr>
              <a:t>75</a:t>
            </a:r>
            <a:r>
              <a:rPr lang="zh-CN" altLang="en-US" dirty="0">
                <a:solidFill>
                  <a:schemeClr val="accent1">
                    <a:lumMod val="50000"/>
                  </a:schemeClr>
                </a:solidFill>
                <a:effectLst>
                  <a:outerShdw blurRad="38100" dist="38100" dir="2700000" algn="tl">
                    <a:srgbClr val="000000">
                      <a:alpha val="43137"/>
                    </a:srgbClr>
                  </a:outerShdw>
                </a:effectLst>
              </a:rPr>
              <a:t>亿卢比用于支持先进设施建设</a:t>
            </a:r>
            <a:endParaRPr lang="en-US" dirty="0">
              <a:solidFill>
                <a:schemeClr val="accent1">
                  <a:lumMod val="50000"/>
                </a:schemeClr>
              </a:solidFill>
              <a:effectLst>
                <a:outerShdw blurRad="38100" dist="38100" dir="2700000" algn="tl">
                  <a:srgbClr val="000000">
                    <a:alpha val="43137"/>
                  </a:srgbClr>
                </a:outerShdw>
              </a:effectLst>
            </a:endParaRPr>
          </a:p>
          <a:p>
            <a:r>
              <a:rPr lang="zh-CN" altLang="en-US" b="1" dirty="0">
                <a:solidFill>
                  <a:schemeClr val="accent1">
                    <a:lumMod val="50000"/>
                  </a:schemeClr>
                </a:solidFill>
                <a:effectLst>
                  <a:outerShdw blurRad="38100" dist="38100" dir="2700000" algn="tl">
                    <a:srgbClr val="000000">
                      <a:alpha val="43137"/>
                    </a:srgbClr>
                  </a:outerShdw>
                </a:effectLst>
              </a:rPr>
              <a:t>实施周期：</a:t>
            </a:r>
            <a:r>
              <a:rPr lang="zh-CN" altLang="en-US" dirty="0">
                <a:solidFill>
                  <a:schemeClr val="accent1">
                    <a:lumMod val="50000"/>
                  </a:schemeClr>
                </a:solidFill>
                <a:effectLst>
                  <a:outerShdw blurRad="38100" dist="38100" dir="2700000" algn="tl">
                    <a:srgbClr val="000000">
                      <a:alpha val="43137"/>
                    </a:srgbClr>
                  </a:outerShdw>
                </a:effectLst>
              </a:rPr>
              <a:t>两年建设筹备期，随后五年根据产量发放激励</a:t>
            </a:r>
            <a:endParaRPr lang="en-US" dirty="0">
              <a:solidFill>
                <a:schemeClr val="accent1">
                  <a:lumMod val="50000"/>
                </a:schemeClr>
              </a:solidFill>
              <a:effectLst>
                <a:outerShdw blurRad="38100" dist="38100" dir="2700000" algn="tl">
                  <a:srgbClr val="000000">
                    <a:alpha val="43137"/>
                  </a:srgbClr>
                </a:outerShdw>
              </a:effectLst>
            </a:endParaRPr>
          </a:p>
          <a:p>
            <a:endParaRPr lang="en-IN" dirty="0"/>
          </a:p>
        </p:txBody>
      </p:sp>
    </p:spTree>
    <p:extLst>
      <p:ext uri="{BB962C8B-B14F-4D97-AF65-F5344CB8AC3E}">
        <p14:creationId xmlns:p14="http://schemas.microsoft.com/office/powerpoint/2010/main" val="1960129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7CE4-2030-68A6-E33C-5D7BBFF31E3A}"/>
              </a:ext>
            </a:extLst>
          </p:cNvPr>
          <p:cNvSpPr>
            <a:spLocks noGrp="1"/>
          </p:cNvSpPr>
          <p:nvPr>
            <p:ph type="title"/>
          </p:nvPr>
        </p:nvSpPr>
        <p:spPr>
          <a:xfrm>
            <a:off x="521207" y="462338"/>
            <a:ext cx="11304347" cy="678094"/>
          </a:xfrm>
          <a:blipFill>
            <a:blip r:embed="rId2"/>
            <a:tile tx="0" ty="0" sx="100000" sy="100000" flip="none" algn="tl"/>
          </a:blipFill>
          <a:scene3d>
            <a:camera prst="orthographicFront"/>
            <a:lightRig rig="threePt" dir="t"/>
          </a:scene3d>
          <a:sp3d>
            <a:bevelT prst="convex"/>
          </a:sp3d>
        </p:spPr>
        <p:txBody>
          <a:bodyPr>
            <a:normAutofit/>
          </a:bodyPr>
          <a:lstStyle/>
          <a:p>
            <a:r>
              <a:rPr lang="zh-CN" altLang="en-US">
                <a:solidFill>
                  <a:schemeClr val="tx1"/>
                </a:solidFill>
              </a:rPr>
              <a:t>新走廊公布</a:t>
            </a:r>
            <a:endParaRPr lang="en-IN" dirty="0">
              <a:solidFill>
                <a:schemeClr val="tx1"/>
              </a:solidFill>
            </a:endParaRPr>
          </a:p>
        </p:txBody>
      </p:sp>
      <p:sp>
        <p:nvSpPr>
          <p:cNvPr id="3" name="Content Placeholder 2">
            <a:extLst>
              <a:ext uri="{FF2B5EF4-FFF2-40B4-BE49-F238E27FC236}">
                <a16:creationId xmlns:a16="http://schemas.microsoft.com/office/drawing/2014/main" id="{D6A2BF1C-A9ED-2089-912C-6452581A1C22}"/>
              </a:ext>
            </a:extLst>
          </p:cNvPr>
          <p:cNvSpPr>
            <a:spLocks noGrp="1"/>
          </p:cNvSpPr>
          <p:nvPr>
            <p:ph sz="quarter" idx="13"/>
          </p:nvPr>
        </p:nvSpPr>
        <p:spPr>
          <a:xfrm>
            <a:off x="205483" y="1212351"/>
            <a:ext cx="11733087" cy="532560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r>
              <a:rPr lang="zh-CN" altLang="en-US" sz="1800" dirty="0"/>
              <a:t>为配合稀土永磁体计划，</a:t>
            </a:r>
            <a:r>
              <a:rPr lang="en-US" altLang="zh-CN" sz="1800" dirty="0"/>
              <a:t>《2026-27</a:t>
            </a:r>
            <a:r>
              <a:rPr lang="zh-CN" altLang="en-US" sz="1800" dirty="0"/>
              <a:t>年联邦预算</a:t>
            </a:r>
            <a:r>
              <a:rPr lang="en-US" altLang="zh-CN" sz="1800" dirty="0"/>
              <a:t>》</a:t>
            </a:r>
            <a:r>
              <a:rPr lang="zh-CN" altLang="en-US" sz="1800" dirty="0"/>
              <a:t>宣布在</a:t>
            </a:r>
            <a:r>
              <a:rPr lang="zh-CN" altLang="en-US" sz="1800" b="1" dirty="0"/>
              <a:t>奥里萨邦、喀拉拉邦、安得拉邦和泰米尔纳德邦</a:t>
            </a:r>
            <a:r>
              <a:rPr lang="zh-CN" altLang="en-US" sz="1800" dirty="0"/>
              <a:t>设立</a:t>
            </a:r>
            <a:r>
              <a:rPr lang="zh-CN" altLang="en-US" sz="1800" b="1" dirty="0"/>
              <a:t>专用稀土走廊</a:t>
            </a:r>
            <a:r>
              <a:rPr lang="zh-CN" altLang="en-US" sz="1800" dirty="0"/>
              <a:t>。这些走廊将依托上述邦丰富的矿产资源，聚焦</a:t>
            </a:r>
            <a:r>
              <a:rPr lang="zh-CN" altLang="en-US" sz="1800" b="1" dirty="0"/>
              <a:t>采矿、加工、研发及制造</a:t>
            </a:r>
            <a:r>
              <a:rPr lang="zh-CN" altLang="en-US" sz="1800" dirty="0"/>
              <a:t>。预计该举措将带动当地经济发展，提升研发能力，并使印度更深度融入全球先进材料价值链。</a:t>
            </a:r>
          </a:p>
          <a:p>
            <a:endParaRPr lang="zh-CN" altLang="en-US" sz="1800" dirty="0"/>
          </a:p>
          <a:p>
            <a:endParaRPr lang="en-IN" sz="1800" dirty="0"/>
          </a:p>
        </p:txBody>
      </p:sp>
      <p:pic>
        <p:nvPicPr>
          <p:cNvPr id="7" name="Picture 6">
            <a:extLst>
              <a:ext uri="{FF2B5EF4-FFF2-40B4-BE49-F238E27FC236}">
                <a16:creationId xmlns:a16="http://schemas.microsoft.com/office/drawing/2014/main" id="{42DB78A3-C252-6D55-D6D5-DAC5C4A8D411}"/>
              </a:ext>
            </a:extLst>
          </p:cNvPr>
          <p:cNvPicPr>
            <a:picLocks noChangeAspect="1"/>
          </p:cNvPicPr>
          <p:nvPr/>
        </p:nvPicPr>
        <p:blipFill>
          <a:blip r:embed="rId3"/>
          <a:stretch>
            <a:fillRect/>
          </a:stretch>
        </p:blipFill>
        <p:spPr>
          <a:xfrm>
            <a:off x="4105338" y="2621580"/>
            <a:ext cx="6270920" cy="3774082"/>
          </a:xfrm>
          <a:prstGeom prst="rect">
            <a:avLst/>
          </a:prstGeom>
        </p:spPr>
      </p:pic>
    </p:spTree>
    <p:extLst>
      <p:ext uri="{BB962C8B-B14F-4D97-AF65-F5344CB8AC3E}">
        <p14:creationId xmlns:p14="http://schemas.microsoft.com/office/powerpoint/2010/main" val="118556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7C1A-6A5E-F86D-9190-8278763D40CA}"/>
              </a:ext>
            </a:extLst>
          </p:cNvPr>
          <p:cNvSpPr>
            <a:spLocks noGrp="1"/>
          </p:cNvSpPr>
          <p:nvPr>
            <p:ph type="title"/>
          </p:nvPr>
        </p:nvSpPr>
        <p:spPr>
          <a:xfrm>
            <a:off x="397593" y="0"/>
            <a:ext cx="11396814" cy="6858000"/>
          </a:xfrm>
          <a:solidFill>
            <a:srgbClr val="F8CAB6"/>
          </a:solidFill>
          <a:ln/>
        </p:spPr>
        <p:style>
          <a:lnRef idx="1">
            <a:schemeClr val="accent2"/>
          </a:lnRef>
          <a:fillRef idx="2">
            <a:schemeClr val="accent2"/>
          </a:fillRef>
          <a:effectRef idx="1">
            <a:schemeClr val="accent2"/>
          </a:effectRef>
          <a:fontRef idx="minor">
            <a:schemeClr val="dk1"/>
          </a:fontRef>
        </p:style>
        <p:txBody>
          <a:bodyPr>
            <a:normAutofit fontScale="90000"/>
          </a:bodyPr>
          <a:lstStyle/>
          <a:p>
            <a:br>
              <a:rPr lang="en-US" sz="2400" dirty="0"/>
            </a:br>
            <a:br>
              <a:rPr lang="en-US" sz="2400" dirty="0"/>
            </a:br>
            <a:br>
              <a:rPr lang="en-US" sz="2400" dirty="0"/>
            </a:br>
            <a:br>
              <a:rPr lang="en-US" sz="2400" dirty="0"/>
            </a:br>
            <a:br>
              <a:rPr lang="en-US" sz="2400" dirty="0"/>
            </a:br>
            <a:r>
              <a:rPr lang="zh-CN" altLang="en-US" sz="2700" dirty="0"/>
              <a:t>大家好，感谢各位今天到场。</a:t>
            </a:r>
            <a:br>
              <a:rPr lang="en-US" altLang="zh-CN" sz="2700" dirty="0"/>
            </a:br>
            <a:br>
              <a:rPr lang="en-US" sz="2700" dirty="0"/>
            </a:br>
            <a:r>
              <a:rPr lang="zh-CN" altLang="en-US" sz="2700" dirty="0"/>
              <a:t>今天，我们将探讨现代科技格局中一个至关重要却常被忽视的领域：稀土金属。这些元素在我们日常依赖的众多产品的制造中扮演着不可或缺的角色</a:t>
            </a:r>
            <a:r>
              <a:rPr lang="en-US" altLang="zh-CN" sz="2700" dirty="0"/>
              <a:t>——</a:t>
            </a:r>
            <a:r>
              <a:rPr lang="zh-CN" altLang="en-US" sz="2700" dirty="0"/>
              <a:t>从智能手机、电动汽车，到可再生能源技术和先进国防系统。</a:t>
            </a:r>
            <a:br>
              <a:rPr lang="en-US" altLang="zh-CN" sz="2700" dirty="0"/>
            </a:br>
            <a:br>
              <a:rPr lang="en-US" sz="2700" dirty="0"/>
            </a:br>
            <a:r>
              <a:rPr lang="zh-CN" altLang="en-US" sz="2700" dirty="0"/>
              <a:t>尽管名字里有“稀”字，稀土金属其实并不像听起来那么稀少。然而，与其开采、加工和供应链管理相关的挑战，使其成为全球经济与战略利益的焦点。</a:t>
            </a:r>
            <a:br>
              <a:rPr lang="en-US" altLang="zh-CN" sz="2700" dirty="0"/>
            </a:br>
            <a:br>
              <a:rPr lang="en-US" sz="2700" dirty="0"/>
            </a:br>
            <a:r>
              <a:rPr lang="zh-CN" altLang="en-US" sz="2700" dirty="0"/>
              <a:t>在本次演讲中，我们将讨论稀土金属当前的需求与供应状况，尤其是印度的情况。我们将审视推动需求的关键因素、政府促进国内生产的举措，以及私营企业在这一领域中扮演的角色。我们还将涉及全球背景，包括国际动态如何影响印度在稀土市场中的地位。</a:t>
            </a:r>
            <a:br>
              <a:rPr lang="en-US" sz="2700" dirty="0"/>
            </a:br>
            <a:br>
              <a:rPr lang="en-US" sz="2700" dirty="0"/>
            </a:br>
            <a:br>
              <a:rPr lang="en-US" sz="2700" dirty="0"/>
            </a:br>
            <a:endParaRPr lang="en-IN" dirty="0"/>
          </a:p>
        </p:txBody>
      </p:sp>
    </p:spTree>
    <p:extLst>
      <p:ext uri="{BB962C8B-B14F-4D97-AF65-F5344CB8AC3E}">
        <p14:creationId xmlns:p14="http://schemas.microsoft.com/office/powerpoint/2010/main" val="112860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307D-B7FC-64E6-768F-3CF9185E40A5}"/>
              </a:ext>
            </a:extLst>
          </p:cNvPr>
          <p:cNvSpPr>
            <a:spLocks noGrp="1"/>
          </p:cNvSpPr>
          <p:nvPr>
            <p:ph type="title"/>
          </p:nvPr>
        </p:nvSpPr>
        <p:spPr>
          <a:xfrm>
            <a:off x="521207" y="448056"/>
            <a:ext cx="11283799" cy="640080"/>
          </a:xfrm>
          <a:blipFill>
            <a:blip r:embed="rId2"/>
            <a:tile tx="0" ty="0" sx="100000" sy="100000" flip="none" algn="tl"/>
          </a:blipFill>
          <a:effectLst>
            <a:glow rad="139700">
              <a:schemeClr val="accent6">
                <a:satMod val="175000"/>
                <a:alpha val="40000"/>
              </a:schemeClr>
            </a:glow>
            <a:innerShdw blurRad="63500" dist="50800" dir="13500000">
              <a:prstClr val="black">
                <a:alpha val="50000"/>
              </a:prstClr>
            </a:innerShdw>
          </a:effectLst>
          <a:scene3d>
            <a:camera prst="orthographicFront"/>
            <a:lightRig rig="threePt" dir="t"/>
          </a:scene3d>
          <a:sp3d>
            <a:bevelT/>
          </a:sp3d>
        </p:spPr>
        <p:txBody>
          <a:bodyPr>
            <a:normAutofit/>
          </a:bodyPr>
          <a:lstStyle/>
          <a:p>
            <a:r>
              <a:rPr lang="zh-CN" altLang="en-US" sz="3200" b="1" dirty="0">
                <a:solidFill>
                  <a:schemeClr val="accent6">
                    <a:lumMod val="75000"/>
                  </a:schemeClr>
                </a:solidFill>
              </a:rPr>
              <a:t>生产进展：</a:t>
            </a:r>
            <a:endParaRPr lang="en-IN" sz="3200" b="1" dirty="0">
              <a:solidFill>
                <a:schemeClr val="accent6">
                  <a:lumMod val="75000"/>
                </a:schemeClr>
              </a:solidFill>
            </a:endParaRPr>
          </a:p>
        </p:txBody>
      </p:sp>
      <p:sp>
        <p:nvSpPr>
          <p:cNvPr id="3" name="Content Placeholder 2">
            <a:extLst>
              <a:ext uri="{FF2B5EF4-FFF2-40B4-BE49-F238E27FC236}">
                <a16:creationId xmlns:a16="http://schemas.microsoft.com/office/drawing/2014/main" id="{54B0A2D2-BCCC-0B83-1777-32D4DFBB1DBA}"/>
              </a:ext>
            </a:extLst>
          </p:cNvPr>
          <p:cNvSpPr>
            <a:spLocks noGrp="1"/>
          </p:cNvSpPr>
          <p:nvPr>
            <p:ph sz="quarter" idx="10"/>
          </p:nvPr>
        </p:nvSpPr>
        <p:spPr>
          <a:xfrm>
            <a:off x="539495" y="1435608"/>
            <a:ext cx="11265511" cy="5078208"/>
          </a:xfrm>
          <a:blipFill>
            <a:blip r:embed="rId3"/>
            <a:tile tx="0" ty="0" sx="100000" sy="100000" flip="none" algn="tl"/>
          </a:blipFill>
        </p:spPr>
        <p:txBody>
          <a:bodyPr>
            <a:normAutofit/>
          </a:bodyPr>
          <a:lstStyle/>
          <a:p>
            <a:pPr marL="285750" indent="-285750">
              <a:buFont typeface="Arial" panose="020B0604020202020204" pitchFamily="34" charset="0"/>
              <a:buChar char="•"/>
            </a:pPr>
            <a:r>
              <a:rPr lang="zh-CN" altLang="en-US" sz="1900" b="1" dirty="0"/>
              <a:t>特拉法加稀土合金私营有限公司（</a:t>
            </a:r>
            <a:r>
              <a:rPr lang="en-US" altLang="zh-CN" sz="1900" b="1" dirty="0"/>
              <a:t>TREAPL</a:t>
            </a:r>
            <a:r>
              <a:rPr lang="zh-CN" altLang="en-US" sz="1900" b="1" dirty="0"/>
              <a:t>）正在古吉拉特邦建设印度首家稀土金属、合金及磁体一体化工厂。该项目旨在打造完全垂直整合的供应链。</a:t>
            </a:r>
            <a:endParaRPr lang="en-US" sz="1900" b="1" dirty="0"/>
          </a:p>
          <a:p>
            <a:pPr marL="285750" indent="-285750">
              <a:buFont typeface="Arial" panose="020B0604020202020204" pitchFamily="34" charset="0"/>
              <a:buChar char="•"/>
            </a:pPr>
            <a:r>
              <a:rPr lang="zh-CN" altLang="en-US" sz="1900" b="1" dirty="0"/>
              <a:t>“稀土主题园区计划”将在全产业链建立中试工厂和示范设施，以促进创业和技能发展。</a:t>
            </a:r>
            <a:endParaRPr lang="en-US" sz="1900" b="1" dirty="0"/>
          </a:p>
          <a:p>
            <a:pPr marL="285750" indent="-285750">
              <a:buFont typeface="Arial" panose="020B0604020202020204" pitchFamily="34" charset="0"/>
              <a:buChar char="•"/>
            </a:pPr>
            <a:r>
              <a:rPr lang="zh-CN" altLang="en-US" sz="1900" b="1" dirty="0"/>
              <a:t>奥里萨沙综合设施（</a:t>
            </a:r>
            <a:r>
              <a:rPr lang="en-US" altLang="zh-CN" sz="1900" b="1" dirty="0"/>
              <a:t>OSCOM</a:t>
            </a:r>
            <a:r>
              <a:rPr lang="zh-CN" altLang="en-US" sz="1900" b="1" dirty="0"/>
              <a:t>）是印度稀土有限公司（</a:t>
            </a:r>
            <a:r>
              <a:rPr lang="en-US" altLang="zh-CN" sz="1900" b="1" dirty="0"/>
              <a:t>IREL</a:t>
            </a:r>
            <a:r>
              <a:rPr lang="zh-CN" altLang="en-US" sz="1900" b="1" dirty="0"/>
              <a:t>）的旗舰单位，正在扩增加工能力（尤其是混合稀土氯化物），并升级矿物处理基础设施（包括专用货运码头和新建海水淡化厂）。规划中的稀土永磁体工厂将生产</a:t>
            </a:r>
            <a:r>
              <a:rPr lang="en-US" altLang="zh-CN" sz="1900" b="1" dirty="0"/>
              <a:t>3,000</a:t>
            </a:r>
            <a:r>
              <a:rPr lang="zh-CN" altLang="en-US" sz="1900" b="1" dirty="0"/>
              <a:t>公斤磁体，用于国防和清洁能源领域。此外，</a:t>
            </a:r>
            <a:r>
              <a:rPr lang="en-US" altLang="zh-CN" sz="1900" b="1" dirty="0"/>
              <a:t>IREL-IDCOL </a:t>
            </a:r>
            <a:r>
              <a:rPr lang="zh-CN" altLang="en-US" sz="1900" b="1" dirty="0"/>
              <a:t>等合资企业正在奥里萨邦建设新的采矿和分离工厂，以开采沿海砂矿。</a:t>
            </a:r>
            <a:endParaRPr lang="en-US" sz="1900" b="1" dirty="0"/>
          </a:p>
          <a:p>
            <a:pPr marL="285750" indent="-285750">
              <a:buFont typeface="Arial" panose="020B0604020202020204" pitchFamily="34" charset="0"/>
              <a:buChar char="•"/>
            </a:pPr>
            <a:r>
              <a:rPr lang="zh-CN" altLang="en-US" sz="1900" b="1" dirty="0"/>
              <a:t>博帕尔拟建的“稀土及钛主题园区”旨在将实验室规模的提取与加工技术商业化，打造该领域的创新中心。</a:t>
            </a:r>
            <a:endParaRPr lang="en-US" sz="1800" dirty="0"/>
          </a:p>
          <a:p>
            <a:pPr>
              <a:buFont typeface="Arial" panose="020B0604020202020204" pitchFamily="34" charset="0"/>
              <a:buChar char="•"/>
            </a:pPr>
            <a:endParaRPr lang="en-US" sz="1800" dirty="0"/>
          </a:p>
          <a:p>
            <a:endParaRPr lang="en-US" sz="1800" dirty="0"/>
          </a:p>
          <a:p>
            <a:endParaRPr lang="en-IN" dirty="0"/>
          </a:p>
        </p:txBody>
      </p:sp>
    </p:spTree>
    <p:extLst>
      <p:ext uri="{BB962C8B-B14F-4D97-AF65-F5344CB8AC3E}">
        <p14:creationId xmlns:p14="http://schemas.microsoft.com/office/powerpoint/2010/main" val="78442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4F57-5E32-5C5E-1C32-8DE618AFBACD}"/>
              </a:ext>
            </a:extLst>
          </p:cNvPr>
          <p:cNvSpPr>
            <a:spLocks noGrp="1"/>
          </p:cNvSpPr>
          <p:nvPr>
            <p:ph type="title"/>
          </p:nvPr>
        </p:nvSpPr>
        <p:spPr>
          <a:xfrm>
            <a:off x="521207" y="448056"/>
            <a:ext cx="11376267" cy="64008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effectLst/>
        </p:spPr>
        <p:txBody>
          <a:bodyPr/>
          <a:lstStyle/>
          <a:p>
            <a:r>
              <a:rPr lang="zh-CN" altLang="en-US" b="1" dirty="0">
                <a:solidFill>
                  <a:schemeClr val="accent2">
                    <a:lumMod val="20000"/>
                    <a:lumOff val="80000"/>
                  </a:schemeClr>
                </a:solidFill>
              </a:rPr>
              <a:t>关键合作与项目</a:t>
            </a:r>
            <a:endParaRPr lang="en-IN" b="1" dirty="0">
              <a:solidFill>
                <a:schemeClr val="accent2">
                  <a:lumMod val="20000"/>
                  <a:lumOff val="80000"/>
                </a:schemeClr>
              </a:solidFill>
            </a:endParaRPr>
          </a:p>
        </p:txBody>
      </p:sp>
      <p:sp>
        <p:nvSpPr>
          <p:cNvPr id="3" name="Content Placeholder 2">
            <a:extLst>
              <a:ext uri="{FF2B5EF4-FFF2-40B4-BE49-F238E27FC236}">
                <a16:creationId xmlns:a16="http://schemas.microsoft.com/office/drawing/2014/main" id="{7FFE9AD1-590D-FA69-F3F8-5BB4937E5139}"/>
              </a:ext>
            </a:extLst>
          </p:cNvPr>
          <p:cNvSpPr>
            <a:spLocks noGrp="1"/>
          </p:cNvSpPr>
          <p:nvPr>
            <p:ph sz="quarter" idx="10"/>
          </p:nvPr>
        </p:nvSpPr>
        <p:spPr>
          <a:xfrm>
            <a:off x="240631" y="1253447"/>
            <a:ext cx="11656843" cy="5604553"/>
          </a:xfrm>
          <a:blipFill>
            <a:blip r:embed="rId2"/>
            <a:tile tx="0" ty="0" sx="100000" sy="100000" flip="none" algn="tl"/>
          </a:blipFill>
        </p:spPr>
        <p:txBody>
          <a:bodyPr>
            <a:normAutofit/>
          </a:bodyPr>
          <a:lstStyle/>
          <a:p>
            <a:r>
              <a:rPr lang="zh-CN" altLang="en-US" sz="1600" b="1" dirty="0">
                <a:solidFill>
                  <a:srgbClr val="0070C0"/>
                </a:solidFill>
              </a:rPr>
              <a:t>丰田稀土印度私营有限公司（</a:t>
            </a:r>
            <a:r>
              <a:rPr lang="en-US" altLang="zh-CN" sz="1600" b="1" dirty="0">
                <a:solidFill>
                  <a:srgbClr val="0070C0"/>
                </a:solidFill>
              </a:rPr>
              <a:t>TREI</a:t>
            </a:r>
            <a:r>
              <a:rPr lang="zh-CN" altLang="en-US" sz="1600" b="1" dirty="0">
                <a:solidFill>
                  <a:srgbClr val="0070C0"/>
                </a:solidFill>
              </a:rPr>
              <a:t>）：</a:t>
            </a:r>
            <a:r>
              <a:rPr lang="zh-CN" altLang="en-US" sz="1600" dirty="0"/>
              <a:t>作为丰田通商株式会社的子公司，自</a:t>
            </a:r>
            <a:r>
              <a:rPr lang="en-US" altLang="zh-CN" sz="1600" dirty="0"/>
              <a:t>2013</a:t>
            </a:r>
            <a:r>
              <a:rPr lang="zh-CN" altLang="en-US" sz="1600" dirty="0"/>
              <a:t>年起在安得拉邦经济特区（</a:t>
            </a:r>
            <a:r>
              <a:rPr lang="en-US" altLang="zh-CN" sz="1600" dirty="0"/>
              <a:t>APSEZ</a:t>
            </a:r>
            <a:r>
              <a:rPr lang="zh-CN" altLang="en-US" sz="1600" dirty="0"/>
              <a:t>）运营一家稀土生产工厂。</a:t>
            </a:r>
            <a:endParaRPr lang="en-IN" sz="1600" dirty="0"/>
          </a:p>
          <a:p>
            <a:r>
              <a:rPr lang="zh-CN" altLang="en-US" sz="1600" b="1" dirty="0">
                <a:solidFill>
                  <a:srgbClr val="0070C0"/>
                </a:solidFill>
              </a:rPr>
              <a:t>博迈立铖：</a:t>
            </a:r>
            <a:r>
              <a:rPr lang="zh-CN" altLang="en-US" sz="1600" dirty="0"/>
              <a:t>原日立金属子公司，正评估在印度生产稀土磁体以支持电动汽车供应链。</a:t>
            </a:r>
            <a:endParaRPr lang="en-IN" sz="1600" dirty="0"/>
          </a:p>
          <a:p>
            <a:r>
              <a:rPr lang="zh-CN" altLang="en-US" sz="1600" b="1" dirty="0">
                <a:solidFill>
                  <a:srgbClr val="0070C0"/>
                </a:solidFill>
              </a:rPr>
              <a:t>战略合作：</a:t>
            </a:r>
            <a:r>
              <a:rPr lang="zh-CN" altLang="en-US" sz="1600" dirty="0"/>
              <a:t>印日清洁能源伙伴关系及多项谅解备忘录，支持印度国营企业</a:t>
            </a:r>
            <a:r>
              <a:rPr lang="en-US" altLang="zh-CN" sz="1600" dirty="0"/>
              <a:t>IREL</a:t>
            </a:r>
            <a:r>
              <a:rPr lang="zh-CN" altLang="en-US" sz="1600" dirty="0"/>
              <a:t>与日本公司成立合资企业。</a:t>
            </a:r>
            <a:endParaRPr lang="en-IN" sz="1600" dirty="0"/>
          </a:p>
          <a:p>
            <a:r>
              <a:rPr lang="zh-CN" altLang="en-US" sz="1600" b="1" dirty="0">
                <a:solidFill>
                  <a:srgbClr val="0070C0"/>
                </a:solidFill>
              </a:rPr>
              <a:t>供应安全：</a:t>
            </a:r>
            <a:r>
              <a:rPr lang="en-US" altLang="zh-CN" sz="1600" dirty="0"/>
              <a:t>2024</a:t>
            </a:r>
            <a:r>
              <a:rPr lang="zh-CN" altLang="en-US" sz="1600" dirty="0"/>
              <a:t>年，日本从印度进口了超过</a:t>
            </a:r>
            <a:r>
              <a:rPr lang="en-US" altLang="zh-CN" sz="1600" dirty="0"/>
              <a:t>1,000</a:t>
            </a:r>
            <a:r>
              <a:rPr lang="zh-CN" altLang="en-US" sz="1600" dirty="0"/>
              <a:t>吨稀土，占</a:t>
            </a:r>
            <a:r>
              <a:rPr lang="en-US" altLang="zh-CN" sz="1600" dirty="0"/>
              <a:t>IREL</a:t>
            </a:r>
            <a:r>
              <a:rPr lang="zh-CN" altLang="en-US" sz="1600" dirty="0"/>
              <a:t>产量的大部分。</a:t>
            </a:r>
            <a:endParaRPr lang="en-US" sz="1600" dirty="0"/>
          </a:p>
          <a:p>
            <a:r>
              <a:rPr lang="zh-CN" altLang="en-US" sz="1600" b="1" dirty="0">
                <a:solidFill>
                  <a:srgbClr val="0070C0"/>
                </a:solidFill>
              </a:rPr>
              <a:t>兴趣增强：</a:t>
            </a:r>
            <a:r>
              <a:rPr lang="zh-CN" altLang="en-US" sz="1600" dirty="0"/>
              <a:t>包括松下、住友金属矿山、日亚化学在内的多家日本主要企业，已就在印度开展电动汽车电池及关键矿产领域的合作进行过探讨。</a:t>
            </a:r>
            <a:endParaRPr lang="en-US" sz="1600" dirty="0"/>
          </a:p>
          <a:p>
            <a:r>
              <a:rPr lang="zh-CN" altLang="en-US" sz="1600" b="1" dirty="0">
                <a:solidFill>
                  <a:srgbClr val="0070C0"/>
                </a:solidFill>
              </a:rPr>
              <a:t>区域重点：</a:t>
            </a:r>
            <a:r>
              <a:rPr lang="zh-CN" altLang="en-US" sz="1600" dirty="0"/>
              <a:t>目前勘探工作集中在拉贾斯坦邦和古吉拉特邦的硬岩稀土矿床。</a:t>
            </a:r>
            <a:endParaRPr lang="en-IN" sz="1600" dirty="0"/>
          </a:p>
        </p:txBody>
      </p:sp>
    </p:spTree>
    <p:extLst>
      <p:ext uri="{BB962C8B-B14F-4D97-AF65-F5344CB8AC3E}">
        <p14:creationId xmlns:p14="http://schemas.microsoft.com/office/powerpoint/2010/main" val="1939342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71C8-0A27-DC9C-B0F2-42200D47D1CD}"/>
              </a:ext>
            </a:extLst>
          </p:cNvPr>
          <p:cNvSpPr>
            <a:spLocks noGrp="1"/>
          </p:cNvSpPr>
          <p:nvPr>
            <p:ph type="title"/>
          </p:nvPr>
        </p:nvSpPr>
        <p:spPr>
          <a:xfrm>
            <a:off x="521207" y="448056"/>
            <a:ext cx="11006397" cy="6400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ctr"/>
            <a:r>
              <a:rPr lang="zh-CN" altLang="en-US" dirty="0">
                <a:solidFill>
                  <a:schemeClr val="accent6">
                    <a:lumMod val="75000"/>
                  </a:schemeClr>
                </a:solidFill>
                <a:latin typeface="Segoe UI Light" panose="020B0502040204020203" pitchFamily="34" charset="0"/>
                <a:cs typeface="Segoe UI Light" panose="020B0502040204020203" pitchFamily="34" charset="0"/>
              </a:rPr>
              <a:t>新进展</a:t>
            </a:r>
            <a:endParaRPr lang="en-IN" dirty="0"/>
          </a:p>
        </p:txBody>
      </p:sp>
      <p:sp>
        <p:nvSpPr>
          <p:cNvPr id="3" name="Content Placeholder 2">
            <a:extLst>
              <a:ext uri="{FF2B5EF4-FFF2-40B4-BE49-F238E27FC236}">
                <a16:creationId xmlns:a16="http://schemas.microsoft.com/office/drawing/2014/main" id="{760AF7CE-D399-865C-96CE-10A01814E7C3}"/>
              </a:ext>
            </a:extLst>
          </p:cNvPr>
          <p:cNvSpPr>
            <a:spLocks noGrp="1"/>
          </p:cNvSpPr>
          <p:nvPr>
            <p:ph sz="quarter" idx="10"/>
          </p:nvPr>
        </p:nvSpPr>
        <p:spPr>
          <a:xfrm>
            <a:off x="539495" y="1435608"/>
            <a:ext cx="10988109" cy="5119304"/>
          </a:xfrm>
          <a:blipFill>
            <a:blip r:embed="rId2"/>
            <a:tile tx="0" ty="0" sx="100000" sy="100000" flip="none" algn="tl"/>
          </a:blipFill>
        </p:spPr>
        <p:txBody>
          <a:bodyPr>
            <a:normAutofit/>
          </a:bodyPr>
          <a:lstStyle/>
          <a:p>
            <a:r>
              <a:rPr lang="zh-CN" altLang="en-US" sz="2000" dirty="0"/>
              <a:t>印度已批准一项</a:t>
            </a:r>
            <a:r>
              <a:rPr lang="en-US" altLang="zh-CN" sz="2000" dirty="0"/>
              <a:t>728</a:t>
            </a:r>
            <a:r>
              <a:rPr lang="zh-CN" altLang="en-US" sz="2000" dirty="0"/>
              <a:t>亿卢比（约合</a:t>
            </a:r>
            <a:r>
              <a:rPr lang="en-US" altLang="zh-CN" sz="2000" dirty="0"/>
              <a:t>8.1574</a:t>
            </a:r>
            <a:r>
              <a:rPr lang="zh-CN" altLang="en-US" sz="2000" dirty="0"/>
              <a:t>亿美元）的稀土永磁体制造计划，旨在减少对电动汽车、航空航天、国防及可再生能源等领域关键材料的进口依赖。</a:t>
            </a:r>
            <a:endParaRPr lang="en-US" sz="2000" dirty="0"/>
          </a:p>
          <a:p>
            <a:r>
              <a:rPr lang="zh-CN" altLang="en-US" sz="2000" dirty="0"/>
              <a:t>稀土永磁体是最强的一类永磁体。印度对此类永磁体的消费量预计到</a:t>
            </a:r>
            <a:r>
              <a:rPr lang="en-US" altLang="zh-CN" sz="2000" dirty="0"/>
              <a:t>2030</a:t>
            </a:r>
            <a:r>
              <a:rPr lang="zh-CN" altLang="en-US" sz="2000" dirty="0"/>
              <a:t>年将翻倍，但目前其需求仍主要通过进口来满足。</a:t>
            </a:r>
            <a:endParaRPr lang="en-US" sz="2000" dirty="0">
              <a:solidFill>
                <a:srgbClr val="C00000"/>
              </a:solidFill>
              <a:latin typeface="Segoe UI" panose="020B0502040204020203" pitchFamily="34" charset="0"/>
              <a:cs typeface="Segoe UI" panose="020B0502040204020203" pitchFamily="34" charset="0"/>
            </a:endParaRPr>
          </a:p>
          <a:p>
            <a:pPr marL="171450" indent="-171450">
              <a:lnSpc>
                <a:spcPts val="1800"/>
              </a:lnSpc>
              <a:spcBef>
                <a:spcPts val="1000"/>
              </a:spcBef>
              <a:spcAft>
                <a:spcPts val="600"/>
              </a:spcAft>
              <a:buFont typeface="Arial" panose="020B0604020202020204" pitchFamily="34" charset="0"/>
              <a:buChar char="•"/>
            </a:pPr>
            <a:endParaRPr lang="en-US" sz="2000" dirty="0">
              <a:solidFill>
                <a:srgbClr val="923922"/>
              </a:solidFill>
              <a:latin typeface="Segoe UI" panose="020B0502040204020203" pitchFamily="34" charset="0"/>
              <a:cs typeface="Segoe UI" panose="020B0502040204020203" pitchFamily="34" charset="0"/>
            </a:endParaRPr>
          </a:p>
          <a:p>
            <a:endParaRPr lang="en-IN" dirty="0"/>
          </a:p>
        </p:txBody>
      </p:sp>
    </p:spTree>
    <p:extLst>
      <p:ext uri="{BB962C8B-B14F-4D97-AF65-F5344CB8AC3E}">
        <p14:creationId xmlns:p14="http://schemas.microsoft.com/office/powerpoint/2010/main" val="786096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7" y="448056"/>
            <a:ext cx="11376267" cy="640080"/>
          </a:xfrm>
          <a:solidFill>
            <a:srgbClr val="F8CAB6"/>
          </a:solidFill>
        </p:spPr>
        <p:txBody>
          <a:bodyPr>
            <a:normAutofit/>
          </a:bodyPr>
          <a:lstStyle/>
          <a:p>
            <a:r>
              <a:rPr lang="zh-CN" altLang="en-US" dirty="0">
                <a:solidFill>
                  <a:schemeClr val="accent2">
                    <a:lumMod val="75000"/>
                  </a:schemeClr>
                </a:solidFill>
                <a:latin typeface="Segoe UI Light" panose="020B0502040204020203" pitchFamily="34" charset="0"/>
                <a:cs typeface="Segoe UI Light" panose="020B0502040204020203" pitchFamily="34" charset="0"/>
              </a:rPr>
              <a:t>稀土生产与矿床</a:t>
            </a:r>
            <a:endParaRPr lang="en-US" dirty="0">
              <a:solidFill>
                <a:schemeClr val="accent2">
                  <a:lumMod val="75000"/>
                </a:schemeClr>
              </a:solidFill>
              <a:latin typeface="Segoe UI Light" panose="020B0502040204020203" pitchFamily="34" charset="0"/>
              <a:cs typeface="Segoe UI Light" panose="020B0502040204020203" pitchFamily="34" charset="0"/>
            </a:endParaRPr>
          </a:p>
        </p:txBody>
      </p:sp>
      <p:sp>
        <p:nvSpPr>
          <p:cNvPr id="30" name="Content Placeholder 17"/>
          <p:cNvSpPr txBox="1">
            <a:spLocks/>
          </p:cNvSpPr>
          <p:nvPr/>
        </p:nvSpPr>
        <p:spPr>
          <a:xfrm>
            <a:off x="521207" y="1253447"/>
            <a:ext cx="11376267" cy="5393933"/>
          </a:xfrm>
          <a:prstGeom prst="rect">
            <a:avLst/>
          </a:prstGeom>
          <a:blipFill>
            <a:blip r:embed="rId2"/>
            <a:tile tx="0" ty="0" sx="100000" sy="100000" flip="none" algn="tl"/>
          </a:blipFill>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None/>
            </a:pP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    印度拥有丰富的稀土元素储量，预计约</a:t>
            </a:r>
            <a:r>
              <a:rPr lang="en-US" altLang="zh-CN" sz="1800" dirty="0">
                <a:effectLst/>
                <a:latin typeface="Arial" panose="020B0604020202020204" pitchFamily="34" charset="0"/>
                <a:ea typeface="Calibri" panose="020F0502020204030204" pitchFamily="34" charset="0"/>
                <a:cs typeface="Times New Roman" panose="02020603050405020304" pitchFamily="18" charset="0"/>
              </a:rPr>
              <a:t>690</a:t>
            </a: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万吨，占全球总储量的</a:t>
            </a:r>
            <a:r>
              <a:rPr lang="en-US" altLang="zh-CN" sz="1800" dirty="0">
                <a:effectLst/>
                <a:latin typeface="Arial" panose="020B0604020202020204" pitchFamily="34" charset="0"/>
                <a:ea typeface="Calibri" panose="020F0502020204030204" pitchFamily="34" charset="0"/>
                <a:cs typeface="Times New Roman" panose="02020603050405020304" pitchFamily="18" charset="0"/>
              </a:rPr>
              <a:t>6%</a:t>
            </a: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。按稀土储量计算，印度位列全球第五，仅次于中国、越南、巴西和俄罗斯</a:t>
            </a:r>
            <a:r>
              <a:rPr lang="en-US" altLang="zh-CN" sz="18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zh-CN" altLang="en-US" sz="1800" b="1" dirty="0">
                <a:effectLst/>
                <a:latin typeface="Arial" panose="020B0604020202020204" pitchFamily="34" charset="0"/>
                <a:ea typeface="Calibri" panose="020F0502020204030204" pitchFamily="34" charset="0"/>
                <a:cs typeface="Times New Roman" panose="02020603050405020304" pitchFamily="18" charset="0"/>
              </a:rPr>
              <a:t>印度稀土储量：</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总储量：</a:t>
            </a:r>
            <a:r>
              <a:rPr lang="en-US" altLang="zh-CN" sz="1800" dirty="0">
                <a:effectLst/>
                <a:latin typeface="Arial" panose="020B0604020202020204" pitchFamily="34" charset="0"/>
                <a:ea typeface="Calibri" panose="020F0502020204030204" pitchFamily="34" charset="0"/>
                <a:cs typeface="Times New Roman" panose="02020603050405020304" pitchFamily="18" charset="0"/>
              </a:rPr>
              <a:t>690</a:t>
            </a: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万吨</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全球排名： 第</a:t>
            </a:r>
            <a:r>
              <a:rPr lang="en-US" altLang="zh-CN" sz="1800" dirty="0">
                <a:effectLst/>
                <a:latin typeface="Arial" panose="020B0604020202020204" pitchFamily="34" charset="0"/>
                <a:ea typeface="Calibri" panose="020F0502020204030204" pitchFamily="34" charset="0"/>
                <a:cs typeface="Times New Roman" panose="02020603050405020304" pitchFamily="18" charset="0"/>
              </a:rPr>
              <a:t>5</a:t>
            </a: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位</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占全球储量比例：</a:t>
            </a:r>
            <a:r>
              <a:rPr lang="en-US" altLang="zh-CN" sz="1800" dirty="0">
                <a:effectLst/>
                <a:latin typeface="Arial" panose="020B0604020202020204" pitchFamily="34" charset="0"/>
                <a:ea typeface="Calibri" panose="020F0502020204030204" pitchFamily="34" charset="0"/>
                <a:cs typeface="Times New Roman" panose="02020603050405020304" pitchFamily="18" charset="0"/>
              </a:rPr>
              <a:t>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主要来源：喀拉拉邦、泰米尔纳德邦、奥里萨邦、安得拉邦、马哈拉施特拉邦和古吉拉特邦的含独居石海滩砂矿床</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可获得的稀土元素：镧、铈、钕、镨、钐</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zh-CN" altLang="en-US" sz="1800" dirty="0">
                <a:effectLst/>
                <a:latin typeface="Arial" panose="020B0604020202020204" pitchFamily="34" charset="0"/>
                <a:ea typeface="Calibri" panose="020F0502020204030204" pitchFamily="34" charset="0"/>
                <a:cs typeface="Times New Roman" panose="02020603050405020304" pitchFamily="18" charset="0"/>
              </a:rPr>
              <a:t>无法获得的稀土元素：镝、铽、铕（归类为重稀土元素）</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2596833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493E-C835-7F1B-D7F6-F81D5E7B77C8}"/>
              </a:ext>
            </a:extLst>
          </p:cNvPr>
          <p:cNvSpPr>
            <a:spLocks noGrp="1"/>
          </p:cNvSpPr>
          <p:nvPr>
            <p:ph type="title"/>
          </p:nvPr>
        </p:nvSpPr>
        <p:spPr>
          <a:xfrm>
            <a:off x="174661" y="448056"/>
            <a:ext cx="12017339" cy="640080"/>
          </a:xfrm>
          <a:blipFill>
            <a:blip r:embed="rId2"/>
            <a:tile tx="0" ty="0" sx="100000" sy="100000" flip="none" algn="tl"/>
          </a:blipFill>
        </p:spPr>
        <p:txBody>
          <a:bodyPr>
            <a:normAutofit/>
          </a:bodyPr>
          <a:lstStyle/>
          <a:p>
            <a:r>
              <a:rPr lang="zh-CN" altLang="en-US" b="1" dirty="0">
                <a:solidFill>
                  <a:srgbClr val="C00000"/>
                </a:solidFill>
              </a:rPr>
              <a:t>印度市场主要参与者</a:t>
            </a:r>
            <a:endParaRPr lang="en-IN" b="1" dirty="0">
              <a:solidFill>
                <a:srgbClr val="C00000"/>
              </a:solidFill>
            </a:endParaRPr>
          </a:p>
        </p:txBody>
      </p:sp>
      <p:sp>
        <p:nvSpPr>
          <p:cNvPr id="3" name="Content Placeholder 2">
            <a:extLst>
              <a:ext uri="{FF2B5EF4-FFF2-40B4-BE49-F238E27FC236}">
                <a16:creationId xmlns:a16="http://schemas.microsoft.com/office/drawing/2014/main" id="{3D9F7463-EF50-7317-75B0-4BF0302F60BF}"/>
              </a:ext>
            </a:extLst>
          </p:cNvPr>
          <p:cNvSpPr>
            <a:spLocks noGrp="1"/>
          </p:cNvSpPr>
          <p:nvPr>
            <p:ph sz="quarter" idx="10"/>
          </p:nvPr>
        </p:nvSpPr>
        <p:spPr>
          <a:xfrm>
            <a:off x="1" y="1171254"/>
            <a:ext cx="12192000" cy="6154220"/>
          </a:xfrm>
          <a:blipFill>
            <a:blip r:embed="rId3"/>
            <a:tile tx="0" ty="0" sx="100000" sy="100000" flip="none" algn="tl"/>
          </a:blipFill>
        </p:spPr>
        <p:txBody>
          <a:bodyPr>
            <a:normAutofit fontScale="25000" lnSpcReduction="20000"/>
          </a:bodyPr>
          <a:lstStyle/>
          <a:p>
            <a:pPr>
              <a:lnSpc>
                <a:spcPct val="107000"/>
              </a:lnSpc>
              <a:spcAft>
                <a:spcPts val="800"/>
              </a:spcAft>
              <a:buNone/>
            </a:pPr>
            <a:endParaRPr lang="en-US" altLang="zh-CN" sz="6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zh-CN" altLang="en-US" sz="6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印度在稀土行业占据重要地位，有多家主要企业参与稀土元素及化合物的开采、精炼和生产。以下是印度一些知名稀土生产商。</a:t>
            </a:r>
            <a:endParaRPr lang="en-IN" sz="6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印度稀土有限公司（</a:t>
            </a:r>
            <a:r>
              <a:rPr lang="en-US" altLang="zh-CN"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IREL</a:t>
            </a: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）：作为原子能部下属的国有企业，</a:t>
            </a:r>
            <a:r>
              <a:rPr lang="en-US" altLang="zh-CN"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IREL</a:t>
            </a: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是印度唯一的稀土化合物生产商。</a:t>
            </a:r>
            <a:r>
              <a:rPr lang="zh-CN" altLang="en-US" sz="6800" b="1" u="sng"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该公司运营着多个生产单位，包括：</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奥里萨沙综合设施（</a:t>
            </a:r>
            <a:r>
              <a:rPr lang="en-US" altLang="zh-CN"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OSCOM</a:t>
            </a: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）：位于奥里萨邦的稀土提取厂，生产混合稀土氯化物。</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稀土部门（</a:t>
            </a:r>
            <a:r>
              <a:rPr lang="en-US" altLang="zh-CN"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RED</a:t>
            </a: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）：位于喀拉拉邦阿卢瓦的工厂，生产高纯度稀土氧化物及化合物。</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马纳瓦拉库里奇工厂：位于泰米尔纳德邦的工厂，生产高纯度单一稀土化合物。</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稀土永磁工厂：位于维沙卡帕特南的工厂，生产稀土永磁体。</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buNone/>
            </a:pP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丰田通商稀土印度私营有限公司：与</a:t>
            </a:r>
            <a:r>
              <a:rPr lang="en-US" altLang="zh-CN"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IREL</a:t>
            </a: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合作，构建关键矿产供应链并负责稀土氧化物及碳酸盐的再销售。</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Wingdings" panose="05000000000000000000" pitchFamily="2" charset="2"/>
              <a:buChar char=""/>
            </a:pPr>
            <a:r>
              <a:rPr lang="zh-CN" altLang="en-US" sz="68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稀土矿物公司：一家总部位于拉贾斯坦邦拉杰萨曼德的公司，加工、供应并出口磨料石榴石砂、石英石、石英粉等稀土矿物。</a:t>
            </a:r>
            <a:endParaRPr lang="en-IN" sz="6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zh-CN" altLang="en-US" sz="6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这些企业共同推动了印度稀土产业的蓬勃发展，预计该产业将在印度经济发展和技术进步中发挥重要作用。</a:t>
            </a:r>
            <a:endParaRPr lang="en-IN" sz="6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368471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448056"/>
            <a:ext cx="11482951" cy="640080"/>
          </a:xfrm>
          <a:blipFill>
            <a:blip r:embed="rId3"/>
            <a:tile tx="0" ty="0" sx="100000" sy="100000" flip="none" algn="tl"/>
          </a:blipFill>
        </p:spPr>
        <p:txBody>
          <a:bodyPr>
            <a:normAutofit/>
          </a:bodyPr>
          <a:lstStyle/>
          <a:p>
            <a:pPr lvl="0"/>
            <a:r>
              <a:rPr lang="zh-CN" altLang="en-US" b="1" dirty="0">
                <a:solidFill>
                  <a:srgbClr val="FF0000"/>
                </a:solidFill>
                <a:latin typeface="Segoe UI Light" panose="020B0502040204020203" pitchFamily="34" charset="0"/>
                <a:cs typeface="Segoe UI Light" panose="020B0502040204020203" pitchFamily="34" charset="0"/>
              </a:rPr>
              <a:t>印度产量预测：</a:t>
            </a:r>
            <a:endParaRPr lang="en-US" b="1" dirty="0">
              <a:solidFill>
                <a:srgbClr val="FF0000"/>
              </a:solidFill>
              <a:latin typeface="Segoe UI Light" panose="020B0502040204020203" pitchFamily="34" charset="0"/>
              <a:cs typeface="Segoe UI Light" panose="020B0502040204020203" pitchFamily="34" charset="0"/>
            </a:endParaRPr>
          </a:p>
        </p:txBody>
      </p:sp>
      <p:sp>
        <p:nvSpPr>
          <p:cNvPr id="42" name="Content Placeholder 17"/>
          <p:cNvSpPr txBox="1">
            <a:spLocks/>
          </p:cNvSpPr>
          <p:nvPr/>
        </p:nvSpPr>
        <p:spPr>
          <a:xfrm>
            <a:off x="1066038" y="4571824"/>
            <a:ext cx="9427259" cy="1838120"/>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83518E65-68CA-77C9-E463-12E86CD002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7433" y="1350336"/>
            <a:ext cx="6115050" cy="5525644"/>
          </a:xfrm>
          <a:prstGeom prst="rect">
            <a:avLst/>
          </a:prstGeom>
          <a:noFill/>
          <a:ln>
            <a:noFill/>
          </a:ln>
        </p:spPr>
      </p:pic>
      <p:graphicFrame>
        <p:nvGraphicFramePr>
          <p:cNvPr id="5" name="Table 4">
            <a:extLst>
              <a:ext uri="{FF2B5EF4-FFF2-40B4-BE49-F238E27FC236}">
                <a16:creationId xmlns:a16="http://schemas.microsoft.com/office/drawing/2014/main" id="{4EF584F1-28B7-3E63-E469-095E361E42E8}"/>
              </a:ext>
            </a:extLst>
          </p:cNvPr>
          <p:cNvGraphicFramePr>
            <a:graphicFrameLocks noGrp="1"/>
          </p:cNvGraphicFramePr>
          <p:nvPr>
            <p:extLst>
              <p:ext uri="{D42A27DB-BD31-4B8C-83A1-F6EECF244321}">
                <p14:modId xmlns:p14="http://schemas.microsoft.com/office/powerpoint/2010/main" val="2730113635"/>
              </p:ext>
            </p:extLst>
          </p:nvPr>
        </p:nvGraphicFramePr>
        <p:xfrm>
          <a:off x="619774" y="1350336"/>
          <a:ext cx="5476226" cy="5220587"/>
        </p:xfrm>
        <a:graphic>
          <a:graphicData uri="http://schemas.openxmlformats.org/drawingml/2006/table">
            <a:tbl>
              <a:tblPr firstRow="1" firstCol="1" bandRow="1">
                <a:tableStyleId>{5C22544A-7EE6-4342-B048-85BDC9FD1C3A}</a:tableStyleId>
              </a:tblPr>
              <a:tblGrid>
                <a:gridCol w="1655096">
                  <a:extLst>
                    <a:ext uri="{9D8B030D-6E8A-4147-A177-3AD203B41FA5}">
                      <a16:colId xmlns:a16="http://schemas.microsoft.com/office/drawing/2014/main" val="2804048139"/>
                    </a:ext>
                  </a:extLst>
                </a:gridCol>
                <a:gridCol w="3821130">
                  <a:extLst>
                    <a:ext uri="{9D8B030D-6E8A-4147-A177-3AD203B41FA5}">
                      <a16:colId xmlns:a16="http://schemas.microsoft.com/office/drawing/2014/main" val="2639266414"/>
                    </a:ext>
                  </a:extLst>
                </a:gridCol>
              </a:tblGrid>
              <a:tr h="1519592">
                <a:tc>
                  <a:txBody>
                    <a:bodyPr/>
                    <a:lstStyle/>
                    <a:p>
                      <a:pPr algn="ctr">
                        <a:lnSpc>
                          <a:spcPct val="107000"/>
                        </a:lnSpc>
                        <a:spcAft>
                          <a:spcPts val="800"/>
                        </a:spcAft>
                        <a:buNone/>
                      </a:pPr>
                      <a:r>
                        <a:rPr lang="en-IN" sz="1200" dirty="0">
                          <a:effectLst/>
                        </a:rPr>
                        <a:t> </a:t>
                      </a:r>
                      <a:r>
                        <a:rPr lang="zh-CN" altLang="en-US" sz="2800" dirty="0">
                          <a:effectLst/>
                        </a:rPr>
                        <a:t>年份</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IN" sz="1200" dirty="0">
                          <a:effectLst/>
                        </a:rPr>
                        <a:t>            </a:t>
                      </a:r>
                      <a:r>
                        <a:rPr lang="zh-CN" altLang="en-US" sz="2800" dirty="0">
                          <a:effectLst/>
                        </a:rPr>
                        <a:t>吨（预测）</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32932517"/>
                  </a:ext>
                </a:extLst>
              </a:tr>
              <a:tr h="740199">
                <a:tc>
                  <a:txBody>
                    <a:bodyPr/>
                    <a:lstStyle/>
                    <a:p>
                      <a:pPr algn="ctr">
                        <a:lnSpc>
                          <a:spcPct val="107000"/>
                        </a:lnSpc>
                        <a:spcAft>
                          <a:spcPts val="800"/>
                        </a:spcAft>
                        <a:buNone/>
                      </a:pPr>
                      <a:r>
                        <a:rPr lang="en-IN" sz="2800" dirty="0">
                          <a:effectLst/>
                        </a:rPr>
                        <a:t>2028</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IN" sz="2800" dirty="0">
                          <a:effectLst/>
                        </a:rPr>
                        <a:t>3081.20</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11663266"/>
                  </a:ext>
                </a:extLst>
              </a:tr>
              <a:tr h="740199">
                <a:tc>
                  <a:txBody>
                    <a:bodyPr/>
                    <a:lstStyle/>
                    <a:p>
                      <a:pPr algn="ctr">
                        <a:lnSpc>
                          <a:spcPct val="107000"/>
                        </a:lnSpc>
                        <a:spcAft>
                          <a:spcPts val="800"/>
                        </a:spcAft>
                        <a:buNone/>
                      </a:pPr>
                      <a:r>
                        <a:rPr lang="en-IN" sz="2800" dirty="0">
                          <a:effectLst/>
                        </a:rPr>
                        <a:t>2027</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IN" sz="2800" dirty="0">
                          <a:effectLst/>
                        </a:rPr>
                        <a:t>3028.49</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05197268"/>
                  </a:ext>
                </a:extLst>
              </a:tr>
              <a:tr h="740199">
                <a:tc>
                  <a:txBody>
                    <a:bodyPr/>
                    <a:lstStyle/>
                    <a:p>
                      <a:pPr algn="ctr">
                        <a:lnSpc>
                          <a:spcPct val="107000"/>
                        </a:lnSpc>
                        <a:spcAft>
                          <a:spcPts val="800"/>
                        </a:spcAft>
                        <a:buNone/>
                      </a:pPr>
                      <a:r>
                        <a:rPr lang="en-IN" sz="2800" dirty="0">
                          <a:effectLst/>
                        </a:rPr>
                        <a:t>2026</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IN" sz="2800" dirty="0">
                          <a:effectLst/>
                        </a:rPr>
                        <a:t>2974.71</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18941795"/>
                  </a:ext>
                </a:extLst>
              </a:tr>
              <a:tr h="740199">
                <a:tc>
                  <a:txBody>
                    <a:bodyPr/>
                    <a:lstStyle/>
                    <a:p>
                      <a:pPr algn="ctr">
                        <a:lnSpc>
                          <a:spcPct val="107000"/>
                        </a:lnSpc>
                        <a:spcAft>
                          <a:spcPts val="800"/>
                        </a:spcAft>
                        <a:buNone/>
                      </a:pPr>
                      <a:r>
                        <a:rPr lang="en-IN" sz="2800" dirty="0">
                          <a:effectLst/>
                        </a:rPr>
                        <a:t>2025</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IN" sz="2800" dirty="0">
                          <a:effectLst/>
                        </a:rPr>
                        <a:t>2919.83</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23892282"/>
                  </a:ext>
                </a:extLst>
              </a:tr>
              <a:tr h="740199">
                <a:tc>
                  <a:txBody>
                    <a:bodyPr/>
                    <a:lstStyle/>
                    <a:p>
                      <a:pPr algn="ctr">
                        <a:lnSpc>
                          <a:spcPct val="107000"/>
                        </a:lnSpc>
                        <a:spcAft>
                          <a:spcPts val="800"/>
                        </a:spcAft>
                        <a:buNone/>
                      </a:pPr>
                      <a:r>
                        <a:rPr lang="en-IN" sz="2800" dirty="0">
                          <a:effectLst/>
                        </a:rPr>
                        <a:t>2024</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buNone/>
                      </a:pPr>
                      <a:r>
                        <a:rPr lang="en-IN" sz="2800" dirty="0">
                          <a:effectLst/>
                        </a:rPr>
                        <a:t>2863.83</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62575402"/>
                  </a:ext>
                </a:extLst>
              </a:tr>
            </a:tbl>
          </a:graphicData>
        </a:graphic>
      </p:graphicFrame>
      <p:sp>
        <p:nvSpPr>
          <p:cNvPr id="7" name="Rectangle 1">
            <a:extLst>
              <a:ext uri="{FF2B5EF4-FFF2-40B4-BE49-F238E27FC236}">
                <a16:creationId xmlns:a16="http://schemas.microsoft.com/office/drawing/2014/main" id="{FC2B129A-AF8C-EF9F-DC8E-CF434F2D5EA2}"/>
              </a:ext>
            </a:extLst>
          </p:cNvPr>
          <p:cNvSpPr>
            <a:spLocks noChangeArrowheads="1"/>
          </p:cNvSpPr>
          <p:nvPr/>
        </p:nvSpPr>
        <p:spPr bwMode="auto">
          <a:xfrm>
            <a:off x="1155700" y="2862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15797" cy="640080"/>
          </a:xfrm>
          <a:blipFill>
            <a:blip r:embed="rId2"/>
            <a:tile tx="0" ty="0" sx="100000" sy="100000" flip="none" algn="tl"/>
          </a:blipFill>
        </p:spPr>
        <p:txBody>
          <a:bodyPr/>
          <a:lstStyle/>
          <a:p>
            <a:r>
              <a:rPr lang="zh-CN" altLang="en-US" dirty="0">
                <a:solidFill>
                  <a:schemeClr val="accent1">
                    <a:lumMod val="50000"/>
                  </a:schemeClr>
                </a:solidFill>
                <a:latin typeface="Segoe UI Light" panose="020B0502040204020203" pitchFamily="34" charset="0"/>
                <a:cs typeface="Segoe UI Light" panose="020B0502040204020203" pitchFamily="34" charset="0"/>
              </a:rPr>
              <a:t>中国出口与印度进口：</a:t>
            </a:r>
            <a:endParaRPr lang="en-US" dirty="0">
              <a:solidFill>
                <a:schemeClr val="accent1">
                  <a:lumMod val="50000"/>
                </a:schemeClr>
              </a:solidFill>
              <a:latin typeface="Segoe UI Light" panose="020B0502040204020203" pitchFamily="34" charset="0"/>
              <a:cs typeface="Segoe UI Light" panose="020B0502040204020203" pitchFamily="34" charset="0"/>
            </a:endParaRPr>
          </a:p>
        </p:txBody>
      </p:sp>
      <p:sp>
        <p:nvSpPr>
          <p:cNvPr id="42" name="Content Placehold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sz="18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3" name="Content Placehold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srgbClr val="D24726"/>
              </a:solidFill>
              <a:latin typeface="Segoe UI" panose="020B0502040204020203" pitchFamily="34" charset="0"/>
              <a:cs typeface="Segoe UI" panose="020B0502040204020203" pitchFamily="34" charset="0"/>
            </a:endParaRPr>
          </a:p>
        </p:txBody>
      </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solidFill>
                <a:prstClr val="black">
                  <a:lumMod val="75000"/>
                  <a:lumOff val="25000"/>
                </a:prstClr>
              </a:solidFill>
            </a:endParaRPr>
          </a:p>
        </p:txBody>
      </p:sp>
      <p:pic>
        <p:nvPicPr>
          <p:cNvPr id="2" name="Picture 1">
            <a:extLst>
              <a:ext uri="{FF2B5EF4-FFF2-40B4-BE49-F238E27FC236}">
                <a16:creationId xmlns:a16="http://schemas.microsoft.com/office/drawing/2014/main" id="{25EA8968-F69A-468F-0647-259BFA4CE923}"/>
              </a:ext>
            </a:extLst>
          </p:cNvPr>
          <p:cNvPicPr>
            <a:picLocks noChangeAspect="1"/>
          </p:cNvPicPr>
          <p:nvPr/>
        </p:nvPicPr>
        <p:blipFill>
          <a:blip r:embed="rId3"/>
          <a:stretch>
            <a:fillRect/>
          </a:stretch>
        </p:blipFill>
        <p:spPr>
          <a:xfrm>
            <a:off x="6096000" y="1166117"/>
            <a:ext cx="4745969" cy="5147353"/>
          </a:xfrm>
          <a:prstGeom prst="rect">
            <a:avLst/>
          </a:prstGeom>
        </p:spPr>
      </p:pic>
      <p:pic>
        <p:nvPicPr>
          <p:cNvPr id="7" name="Content Placeholder 6">
            <a:extLst>
              <a:ext uri="{FF2B5EF4-FFF2-40B4-BE49-F238E27FC236}">
                <a16:creationId xmlns:a16="http://schemas.microsoft.com/office/drawing/2014/main" id="{F05181EC-F8E7-22F9-C41D-8D24D8B32731}"/>
              </a:ext>
            </a:extLst>
          </p:cNvPr>
          <p:cNvPicPr>
            <a:picLocks noGrp="1" noChangeAspect="1"/>
          </p:cNvPicPr>
          <p:nvPr>
            <p:ph sz="quarter" idx="10"/>
          </p:nvPr>
        </p:nvPicPr>
        <p:blipFill rotWithShape="1">
          <a:blip r:embed="rId4">
            <a:extLst>
              <a:ext uri="{28A0092B-C50C-407E-A947-70E740481C1C}">
                <a14:useLocalDpi xmlns:a14="http://schemas.microsoft.com/office/drawing/2010/main" val="0"/>
              </a:ext>
            </a:extLst>
          </a:blip>
          <a:srcRect l="-1" r="1727" b="8784"/>
          <a:stretch>
            <a:fillRect/>
          </a:stretch>
        </p:blipFill>
        <p:spPr bwMode="auto">
          <a:xfrm>
            <a:off x="539750" y="1166117"/>
            <a:ext cx="5203504" cy="52438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AD85-A86E-0430-2647-8BD61FC87254}"/>
              </a:ext>
            </a:extLst>
          </p:cNvPr>
          <p:cNvSpPr>
            <a:spLocks noGrp="1"/>
          </p:cNvSpPr>
          <p:nvPr>
            <p:ph type="title"/>
          </p:nvPr>
        </p:nvSpPr>
        <p:spPr>
          <a:xfrm>
            <a:off x="521207" y="448056"/>
            <a:ext cx="10965301" cy="640080"/>
          </a:xfrm>
          <a:ln>
            <a:solidFill>
              <a:schemeClr val="accent2">
                <a:lumMod val="40000"/>
                <a:lumOff val="60000"/>
              </a:schemeClr>
            </a:solidFill>
          </a:ln>
          <a:effectLst>
            <a:glow rad="1397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zh-CN" altLang="en-US" b="1" dirty="0"/>
              <a:t>印度当前及预期需求</a:t>
            </a:r>
            <a:endParaRPr lang="en-IN" b="1" dirty="0"/>
          </a:p>
        </p:txBody>
      </p:sp>
      <p:pic>
        <p:nvPicPr>
          <p:cNvPr id="4" name="Content Placeholder 3" descr="https://www.drishtiias.com/images/uploads/1762172251_Demand%20for%20Rare%20Earth%20Permanent%20Magnet%20in%20India..png?_gl=1*qnxosy*_gcl_au*MTcyNDMwMjQ5Ny4xNzc3Mjc3Mjk3*_ga*OTk2MjUxMjg2LjE3NzcyNzcyOTc.*_ga_BWKXYCN4T4*czE3NzcyNzcyOTYkbzEkZzAkdDE3NzcyNzcyOTYkajYwJGwwJGgw*_ga_WB3Z5PBL1H*czE3NzcyNzcyOTYkbzEkZzAkdDE3NzcyNzcyOTYkajYwJGwwJGgwJGRLZHloWTBSR081UVJjTlhDbU5XTGFwWGJRVGlEQ1o5czdR">
            <a:extLst>
              <a:ext uri="{FF2B5EF4-FFF2-40B4-BE49-F238E27FC236}">
                <a16:creationId xmlns:a16="http://schemas.microsoft.com/office/drawing/2014/main" id="{34006904-D43F-1D0E-C974-129255265DEB}"/>
              </a:ext>
            </a:extLst>
          </p:cNvPr>
          <p:cNvPicPr>
            <a:picLocks noGrp="1" noChangeAspect="1"/>
          </p:cNvPicPr>
          <p:nvPr>
            <p:ph sz="quarter" idx="10"/>
          </p:nvPr>
        </p:nvPicPr>
        <p:blipFill>
          <a:blip r:embed="rId2"/>
          <a:stretch>
            <a:fillRect/>
          </a:stretch>
        </p:blipFill>
        <p:spPr>
          <a:xfrm>
            <a:off x="1294545" y="1294544"/>
            <a:ext cx="8404259" cy="5563456"/>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524610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33F0-313D-EEF5-3EE7-DFE660767620}"/>
              </a:ext>
            </a:extLst>
          </p:cNvPr>
          <p:cNvSpPr>
            <a:spLocks noGrp="1"/>
          </p:cNvSpPr>
          <p:nvPr>
            <p:ph type="title"/>
          </p:nvPr>
        </p:nvSpPr>
        <p:spPr>
          <a:xfrm>
            <a:off x="521207" y="448056"/>
            <a:ext cx="10996123" cy="640080"/>
          </a:xfrm>
          <a:blipFill>
            <a:blip r:embed="rId2"/>
            <a:tile tx="0" ty="0" sx="100000" sy="100000" flip="none" algn="tl"/>
          </a:blipFill>
        </p:spPr>
        <p:txBody>
          <a:bodyPr/>
          <a:lstStyle/>
          <a:p>
            <a:r>
              <a:rPr lang="zh-CN" altLang="en-US" dirty="0"/>
              <a:t>总结</a:t>
            </a:r>
            <a:endParaRPr lang="en-IN" dirty="0"/>
          </a:p>
        </p:txBody>
      </p:sp>
      <p:sp>
        <p:nvSpPr>
          <p:cNvPr id="3" name="Content Placeholder 2">
            <a:extLst>
              <a:ext uri="{FF2B5EF4-FFF2-40B4-BE49-F238E27FC236}">
                <a16:creationId xmlns:a16="http://schemas.microsoft.com/office/drawing/2014/main" id="{7017E31A-45A7-7B6E-BCB5-329CDC80042A}"/>
              </a:ext>
            </a:extLst>
          </p:cNvPr>
          <p:cNvSpPr>
            <a:spLocks noGrp="1"/>
          </p:cNvSpPr>
          <p:nvPr>
            <p:ph sz="quarter" idx="10"/>
          </p:nvPr>
        </p:nvSpPr>
        <p:spPr>
          <a:xfrm>
            <a:off x="521207" y="1302043"/>
            <a:ext cx="10895641" cy="4759709"/>
          </a:xfrm>
          <a:blipFill>
            <a:blip r:embed="rId3"/>
            <a:tile tx="0" ty="0" sx="100000" sy="100000" flip="none" algn="tl"/>
          </a:blipFill>
        </p:spPr>
        <p:txBody>
          <a:bodyPr>
            <a:normAutofit/>
          </a:bodyPr>
          <a:lstStyle/>
          <a:p>
            <a:br>
              <a:rPr lang="en-US" dirty="0"/>
            </a:br>
            <a:r>
              <a:rPr lang="zh-CN" altLang="en-US" sz="2000" dirty="0"/>
              <a:t>正如我们今天所探讨的，稀土金属在使用意义上并不“稀有”，而是一种用途广泛、在各行各业都蕴藏着巨大潜力的材料。从汽车、航空航天到国防及尖端科技，其进一步的创新空间极为广阔。</a:t>
            </a:r>
            <a:endParaRPr lang="en-US" sz="2000" dirty="0"/>
          </a:p>
          <a:p>
            <a:endParaRPr lang="en-US" altLang="zh-CN" sz="2000" dirty="0"/>
          </a:p>
          <a:p>
            <a:r>
              <a:rPr lang="zh-CN" altLang="en-US" sz="2000" dirty="0"/>
              <a:t>我鼓励大家在演讲后的讨论环节中积极发言。在我们共同探索领域内新机遇的过程中，各位的提问和见解都弥足珍贵。</a:t>
            </a:r>
            <a:endParaRPr lang="en-IN" sz="2000" dirty="0"/>
          </a:p>
        </p:txBody>
      </p:sp>
    </p:spTree>
    <p:extLst>
      <p:ext uri="{BB962C8B-B14F-4D97-AF65-F5344CB8AC3E}">
        <p14:creationId xmlns:p14="http://schemas.microsoft.com/office/powerpoint/2010/main" val="2029723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1D75-E2CF-6D2A-858A-4B48946FA9D5}"/>
              </a:ext>
            </a:extLst>
          </p:cNvPr>
          <p:cNvSpPr>
            <a:spLocks noGrp="1"/>
          </p:cNvSpPr>
          <p:nvPr>
            <p:ph type="title"/>
          </p:nvPr>
        </p:nvSpPr>
        <p:spPr>
          <a:xfrm>
            <a:off x="390418" y="448056"/>
            <a:ext cx="11455683" cy="640080"/>
          </a:xfrm>
          <a:solidFill>
            <a:srgbClr val="F8CFB6"/>
          </a:solidFill>
          <a:effectLst>
            <a:reflection blurRad="6350" stA="50000" endA="300" endPos="38500" dist="50800" dir="5400000" sy="-100000" algn="bl" rotWithShape="0"/>
          </a:effectLst>
        </p:spPr>
        <p:txBody>
          <a:bodyPr>
            <a:normAutofit/>
          </a:bodyPr>
          <a:lstStyle/>
          <a:p>
            <a:r>
              <a:rPr lang="zh-CN" altLang="en-US" b="1" dirty="0">
                <a:solidFill>
                  <a:srgbClr val="FF0000"/>
                </a:solidFill>
              </a:rPr>
              <a:t>合作是唯一的出路</a:t>
            </a:r>
            <a:endParaRPr lang="en-IN" b="1" dirty="0">
              <a:solidFill>
                <a:srgbClr val="FF0000"/>
              </a:solidFill>
            </a:endParaRPr>
          </a:p>
        </p:txBody>
      </p:sp>
      <p:sp>
        <p:nvSpPr>
          <p:cNvPr id="3" name="Content Placeholder 2">
            <a:extLst>
              <a:ext uri="{FF2B5EF4-FFF2-40B4-BE49-F238E27FC236}">
                <a16:creationId xmlns:a16="http://schemas.microsoft.com/office/drawing/2014/main" id="{A7AFCF05-4AAD-7123-5B5F-B2C30A8968A5}"/>
              </a:ext>
            </a:extLst>
          </p:cNvPr>
          <p:cNvSpPr>
            <a:spLocks noGrp="1"/>
          </p:cNvSpPr>
          <p:nvPr>
            <p:ph sz="quarter" idx="10"/>
          </p:nvPr>
        </p:nvSpPr>
        <p:spPr>
          <a:xfrm>
            <a:off x="390419" y="1435607"/>
            <a:ext cx="11455684" cy="5283691"/>
          </a:xfrm>
          <a:blipFill>
            <a:blip r:embed="rId2"/>
            <a:tile tx="0" ty="0" sx="100000" sy="100000" flip="none" algn="tl"/>
          </a:blipFill>
          <a:ln>
            <a:solidFill>
              <a:schemeClr val="accent1">
                <a:lumMod val="75000"/>
              </a:schemeClr>
            </a:solidFill>
          </a:ln>
        </p:spPr>
        <p:txBody>
          <a:bodyPr>
            <a:normAutofit/>
          </a:bodyPr>
          <a:lstStyle/>
          <a:p>
            <a:r>
              <a:rPr lang="zh-CN" altLang="en-US" sz="1800" dirty="0">
                <a:solidFill>
                  <a:srgbClr val="FF0000"/>
                </a:solidFill>
                <a:latin typeface="Algerian" panose="04020705040A02060702" pitchFamily="82" charset="0"/>
              </a:rPr>
              <a:t>尽管存在分歧与固有竞争，中国和印度仍是当今人口规模最大的两大市场。</a:t>
            </a:r>
            <a:endParaRPr lang="en-US" sz="1800" dirty="0">
              <a:solidFill>
                <a:srgbClr val="FF0000"/>
              </a:solidFill>
              <a:latin typeface="Algerian" panose="04020705040A02060702" pitchFamily="82" charset="0"/>
            </a:endParaRPr>
          </a:p>
          <a:p>
            <a:r>
              <a:rPr lang="zh-CN" altLang="en-US" sz="1800" dirty="0">
                <a:solidFill>
                  <a:srgbClr val="FF0000"/>
                </a:solidFill>
                <a:latin typeface="Algerian" panose="04020705040A02060702" pitchFamily="82" charset="0"/>
              </a:rPr>
              <a:t>尽管地缘政治使双边关系复杂化，两国仍具有互补性：印度可作为服务与制造业伙伴及消费市场，中国可在多个领域充当技术与资本提供者。</a:t>
            </a:r>
            <a:endParaRPr lang="en-US" sz="1800" dirty="0">
              <a:solidFill>
                <a:srgbClr val="FF0000"/>
              </a:solidFill>
              <a:latin typeface="Algerian" panose="04020705040A02060702" pitchFamily="82" charset="0"/>
            </a:endParaRPr>
          </a:p>
          <a:p>
            <a:r>
              <a:rPr lang="zh-CN" altLang="en-US" sz="1800" dirty="0">
                <a:solidFill>
                  <a:srgbClr val="FF0000"/>
                </a:solidFill>
                <a:latin typeface="Algerian" panose="04020705040A02060702" pitchFamily="82" charset="0"/>
              </a:rPr>
              <a:t>时机分析：短期来看，中国在资本品和高科技制造领域仍占据主导地位；而印度若能快速推进改革、基础设施建设和技能提升，其结构性优势将使其在中期实现更强劲的增长。</a:t>
            </a:r>
            <a:endParaRPr lang="en-US" sz="1800" dirty="0">
              <a:solidFill>
                <a:srgbClr val="FF0000"/>
              </a:solidFill>
              <a:latin typeface="Algerian" panose="04020705040A02060702" pitchFamily="82" charset="0"/>
            </a:endParaRPr>
          </a:p>
          <a:p>
            <a:r>
              <a:rPr lang="zh-CN" altLang="en-US" sz="1800" dirty="0">
                <a:solidFill>
                  <a:srgbClr val="FF0000"/>
                </a:solidFill>
                <a:latin typeface="Algerian" panose="04020705040A02060702" pitchFamily="82" charset="0"/>
              </a:rPr>
              <a:t>我们的合作至关重要且意义重大</a:t>
            </a:r>
            <a:r>
              <a:rPr lang="en-US" altLang="zh-CN" sz="1800" dirty="0">
                <a:solidFill>
                  <a:srgbClr val="FF0000"/>
                </a:solidFill>
                <a:latin typeface="Algerian" panose="04020705040A02060702" pitchFamily="82" charset="0"/>
              </a:rPr>
              <a:t>……</a:t>
            </a:r>
            <a:endParaRPr lang="en-US" sz="1800" dirty="0">
              <a:solidFill>
                <a:srgbClr val="FF0000"/>
              </a:solidFill>
              <a:latin typeface="Algerian" panose="04020705040A02060702" pitchFamily="82" charset="0"/>
            </a:endParaRPr>
          </a:p>
          <a:p>
            <a:r>
              <a:rPr lang="zh-CN" altLang="en-US" sz="1800" dirty="0">
                <a:solidFill>
                  <a:srgbClr val="FF0000"/>
                </a:solidFill>
                <a:latin typeface="Algerian" panose="04020705040A02060702" pitchFamily="82" charset="0"/>
              </a:rPr>
              <a:t>全球稳定、供应链韧性、气候行动、经济共同增长、联合项目、科学交流、贸易便利化</a:t>
            </a:r>
            <a:r>
              <a:rPr lang="en-US" altLang="zh-CN" sz="1800" dirty="0">
                <a:solidFill>
                  <a:srgbClr val="FF0000"/>
                </a:solidFill>
                <a:latin typeface="Algerian" panose="04020705040A02060702" pitchFamily="82" charset="0"/>
              </a:rPr>
              <a:t>——</a:t>
            </a:r>
            <a:r>
              <a:rPr lang="zh-CN" altLang="en-US" sz="1800" dirty="0">
                <a:solidFill>
                  <a:srgbClr val="FF0000"/>
                </a:solidFill>
                <a:latin typeface="Algerian" panose="04020705040A02060702" pitchFamily="82" charset="0"/>
              </a:rPr>
              <a:t>以及更多通过基于规则的、能管控竞争的合作来推进的领域</a:t>
            </a:r>
            <a:r>
              <a:rPr lang="en-US" altLang="zh-CN" sz="1800" dirty="0">
                <a:solidFill>
                  <a:srgbClr val="FF0000"/>
                </a:solidFill>
                <a:latin typeface="Algerian" panose="04020705040A02060702" pitchFamily="82" charset="0"/>
              </a:rPr>
              <a:t>——</a:t>
            </a:r>
            <a:r>
              <a:rPr lang="zh-CN" altLang="en-US" sz="1800" dirty="0">
                <a:solidFill>
                  <a:srgbClr val="FF0000"/>
                </a:solidFill>
                <a:latin typeface="Algerian" panose="04020705040A02060702" pitchFamily="82" charset="0"/>
              </a:rPr>
              <a:t>这些都能为双方及全球带来巨大收益，同时降低系统性风险。</a:t>
            </a:r>
            <a:endParaRPr lang="en-US" dirty="0"/>
          </a:p>
          <a:p>
            <a:endParaRPr lang="en-IN" dirty="0"/>
          </a:p>
        </p:txBody>
      </p:sp>
    </p:spTree>
    <p:extLst>
      <p:ext uri="{BB962C8B-B14F-4D97-AF65-F5344CB8AC3E}">
        <p14:creationId xmlns:p14="http://schemas.microsoft.com/office/powerpoint/2010/main" val="272328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635E-953F-2E9F-90F0-F4872D2F1613}"/>
              </a:ext>
            </a:extLst>
          </p:cNvPr>
          <p:cNvSpPr>
            <a:spLocks noGrp="1"/>
          </p:cNvSpPr>
          <p:nvPr>
            <p:ph type="title"/>
          </p:nvPr>
        </p:nvSpPr>
        <p:spPr>
          <a:xfrm>
            <a:off x="539494" y="465934"/>
            <a:ext cx="10659335" cy="6400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algn="ctr"/>
            <a:r>
              <a:rPr lang="zh-CN" altLang="en-US" b="1" dirty="0">
                <a:solidFill>
                  <a:schemeClr val="accent1">
                    <a:lumMod val="50000"/>
                  </a:schemeClr>
                </a:solidFill>
              </a:rPr>
              <a:t>背景与概述</a:t>
            </a:r>
            <a:endParaRPr lang="en-IN" b="1" dirty="0">
              <a:solidFill>
                <a:schemeClr val="accent1">
                  <a:lumMod val="50000"/>
                </a:schemeClr>
              </a:solidFill>
            </a:endParaRPr>
          </a:p>
        </p:txBody>
      </p:sp>
      <p:sp>
        <p:nvSpPr>
          <p:cNvPr id="3" name="Content Placeholder 2">
            <a:extLst>
              <a:ext uri="{FF2B5EF4-FFF2-40B4-BE49-F238E27FC236}">
                <a16:creationId xmlns:a16="http://schemas.microsoft.com/office/drawing/2014/main" id="{C7B4F52C-A291-5262-A9F4-BE709F50949A}"/>
              </a:ext>
            </a:extLst>
          </p:cNvPr>
          <p:cNvSpPr>
            <a:spLocks noGrp="1"/>
          </p:cNvSpPr>
          <p:nvPr>
            <p:ph sz="quarter" idx="10"/>
          </p:nvPr>
        </p:nvSpPr>
        <p:spPr>
          <a:xfrm>
            <a:off x="610615" y="1706880"/>
            <a:ext cx="10941305" cy="4233066"/>
          </a:xfrm>
          <a:blipFill>
            <a:blip r:embed="rId2"/>
            <a:tile tx="0" ty="0" sx="100000" sy="100000" flip="none" algn="tl"/>
          </a:blipFill>
          <a:ln>
            <a:noFill/>
          </a:ln>
        </p:spPr>
        <p:style>
          <a:lnRef idx="0">
            <a:scrgbClr r="0" g="0" b="0"/>
          </a:lnRef>
          <a:fillRef idx="0">
            <a:scrgbClr r="0" g="0" b="0"/>
          </a:fillRef>
          <a:effectRef idx="0">
            <a:scrgbClr r="0" g="0" b="0"/>
          </a:effectRef>
          <a:fontRef idx="minor">
            <a:schemeClr val="lt1"/>
          </a:fontRef>
        </p:style>
        <p:txBody>
          <a:bodyPr>
            <a:normAutofit/>
          </a:bodyPr>
          <a:lstStyle/>
          <a:p>
            <a:r>
              <a:rPr lang="en-US" altLang="zh-CN" sz="2000" b="1" dirty="0">
                <a:solidFill>
                  <a:schemeClr val="accent1">
                    <a:lumMod val="75000"/>
                  </a:schemeClr>
                </a:solidFill>
                <a:latin typeface="Arial" panose="020B0604020202020204" pitchFamily="34" charset="0"/>
                <a:cs typeface="Arial" panose="020B0604020202020204" pitchFamily="34" charset="0"/>
              </a:rPr>
              <a:t>DK</a:t>
            </a:r>
            <a:r>
              <a:rPr lang="zh-CN" altLang="en-US" sz="2000" b="1" dirty="0">
                <a:solidFill>
                  <a:schemeClr val="accent1">
                    <a:lumMod val="75000"/>
                  </a:schemeClr>
                </a:solidFill>
                <a:latin typeface="Arial" panose="020B0604020202020204" pitchFamily="34" charset="0"/>
                <a:cs typeface="Arial" panose="020B0604020202020204" pitchFamily="34" charset="0"/>
              </a:rPr>
              <a:t>世界金属有限公司成立于香港。作为公司董事之一，我本人桑杰</a:t>
            </a:r>
            <a:r>
              <a:rPr lang="en-US" altLang="zh-CN" sz="2000" b="1" dirty="0">
                <a:solidFill>
                  <a:schemeClr val="accent1">
                    <a:lumMod val="75000"/>
                  </a:schemeClr>
                </a:solidFill>
                <a:latin typeface="Arial" panose="020B0604020202020204" pitchFamily="34" charset="0"/>
                <a:cs typeface="Arial" panose="020B0604020202020204" pitchFamily="34" charset="0"/>
              </a:rPr>
              <a:t>·</a:t>
            </a:r>
            <a:r>
              <a:rPr lang="zh-CN" altLang="en-US" sz="2000" b="1" dirty="0">
                <a:solidFill>
                  <a:schemeClr val="accent1">
                    <a:lumMod val="75000"/>
                  </a:schemeClr>
                </a:solidFill>
                <a:latin typeface="Arial" panose="020B0604020202020204" pitchFamily="34" charset="0"/>
                <a:cs typeface="Arial" panose="020B0604020202020204" pitchFamily="34" charset="0"/>
              </a:rPr>
              <a:t>阿里亚在各类金属、矿石、铁合金等产品的国际贸易领域拥有超过</a:t>
            </a:r>
            <a:r>
              <a:rPr lang="en-US" altLang="zh-CN" sz="2000" b="1" dirty="0">
                <a:solidFill>
                  <a:schemeClr val="accent1">
                    <a:lumMod val="75000"/>
                  </a:schemeClr>
                </a:solidFill>
                <a:latin typeface="Arial" panose="020B0604020202020204" pitchFamily="34" charset="0"/>
                <a:cs typeface="Arial" panose="020B0604020202020204" pitchFamily="34" charset="0"/>
              </a:rPr>
              <a:t>35</a:t>
            </a:r>
            <a:r>
              <a:rPr lang="zh-CN" altLang="en-US" sz="2000" b="1" dirty="0">
                <a:solidFill>
                  <a:schemeClr val="accent1">
                    <a:lumMod val="75000"/>
                  </a:schemeClr>
                </a:solidFill>
                <a:latin typeface="Arial" panose="020B0604020202020204" pitchFamily="34" charset="0"/>
                <a:cs typeface="Arial" panose="020B0604020202020204" pitchFamily="34" charset="0"/>
              </a:rPr>
              <a:t>年的经验。</a:t>
            </a:r>
            <a:endParaRPr lang="en-IN" sz="2000" b="1" dirty="0">
              <a:solidFill>
                <a:schemeClr val="accent1">
                  <a:lumMod val="75000"/>
                </a:schemeClr>
              </a:solidFill>
              <a:latin typeface="Arial" panose="020B0604020202020204" pitchFamily="34" charset="0"/>
              <a:cs typeface="Arial" panose="020B0604020202020204" pitchFamily="34" charset="0"/>
            </a:endParaRPr>
          </a:p>
          <a:p>
            <a:r>
              <a:rPr lang="zh-CN" altLang="en-US" sz="2000" b="1" dirty="0">
                <a:solidFill>
                  <a:schemeClr val="accent1">
                    <a:lumMod val="75000"/>
                  </a:schemeClr>
                </a:solidFill>
                <a:latin typeface="Arial" panose="020B0604020202020204" pitchFamily="34" charset="0"/>
                <a:cs typeface="Arial" panose="020B0604020202020204" pitchFamily="34" charset="0"/>
              </a:rPr>
              <a:t>我曾在印度和韩国首尔工作过，之后选择在中国香港扎根。多年来，我们在各个地区都建立了良好的关系和友谊，尤其是在中国和韩国。</a:t>
            </a:r>
            <a:endParaRPr lang="en-IN" sz="2000" b="1" dirty="0">
              <a:solidFill>
                <a:schemeClr val="accent1">
                  <a:lumMod val="75000"/>
                </a:schemeClr>
              </a:solidFill>
              <a:latin typeface="Arial" panose="020B0604020202020204" pitchFamily="34" charset="0"/>
              <a:cs typeface="Arial" panose="020B0604020202020204" pitchFamily="34" charset="0"/>
            </a:endParaRPr>
          </a:p>
          <a:p>
            <a:r>
              <a:rPr lang="zh-CN" altLang="en-US" sz="2000" b="1" dirty="0">
                <a:solidFill>
                  <a:schemeClr val="accent1">
                    <a:lumMod val="75000"/>
                  </a:schemeClr>
                </a:solidFill>
                <a:latin typeface="Arial" panose="020B0604020202020204" pitchFamily="34" charset="0"/>
                <a:cs typeface="Arial" panose="020B0604020202020204" pitchFamily="34" charset="0"/>
              </a:rPr>
              <a:t>除了金属、矿物和合金的贸易，我们集团旗下公司还从事金属加工，以及面向印度各行业的金属电镀业务。除了最近在美国成立了新的金属贸易公司之外，我们也在进军回收行业，首家工厂将设在印度。</a:t>
            </a:r>
            <a:endParaRPr lang="en-IN" sz="20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86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7423" y="412495"/>
            <a:ext cx="6876288" cy="640080"/>
          </a:xfrm>
        </p:spPr>
        <p:txBody>
          <a:bodyPr>
            <a:normAutofit/>
          </a:bodyPr>
          <a:lstStyle/>
          <a:p>
            <a:r>
              <a:rPr lang="zh-CN" altLang="en-US" dirty="0">
                <a:latin typeface="Segoe UI Light" panose="020B0502040204020203" pitchFamily="34" charset="0"/>
                <a:cs typeface="Segoe UI Light" panose="020B0502040204020203" pitchFamily="34" charset="0"/>
              </a:rPr>
              <a:t>结束语：</a:t>
            </a:r>
            <a:endParaRPr lang="en-US" dirty="0">
              <a:latin typeface="Segoe UI Light" panose="020B0502040204020203" pitchFamily="34" charset="0"/>
              <a:cs typeface="Segoe UI Light" panose="020B0502040204020203" pitchFamily="34" charset="0"/>
            </a:endParaRPr>
          </a:p>
        </p:txBody>
      </p:sp>
      <p:sp>
        <p:nvSpPr>
          <p:cNvPr id="5" name="Content Placeholder 4"/>
          <p:cNvSpPr>
            <a:spLocks noGrp="1"/>
          </p:cNvSpPr>
          <p:nvPr>
            <p:ph sz="half" idx="4294967295"/>
          </p:nvPr>
        </p:nvSpPr>
        <p:spPr>
          <a:xfrm>
            <a:off x="215756" y="2095929"/>
            <a:ext cx="11976243" cy="449677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marL="342900" indent="-342900">
              <a:lnSpc>
                <a:spcPts val="3600"/>
              </a:lnSpc>
              <a:spcAft>
                <a:spcPts val="0"/>
              </a:spcAft>
              <a:buFontTx/>
              <a:buChar char="-"/>
            </a:pPr>
            <a:r>
              <a:rPr lang="zh-CN" altLang="en-US" sz="2000" dirty="0"/>
              <a:t>稀土金属已不再是小众原料，而是清洁能源、先进电子、国防系统以及定义</a:t>
            </a:r>
            <a:r>
              <a:rPr lang="en-US" altLang="zh-CN" sz="2000" dirty="0"/>
              <a:t>21</a:t>
            </a:r>
            <a:r>
              <a:rPr lang="zh-CN" altLang="en-US" sz="2000" dirty="0"/>
              <a:t>世纪的关键技术的战略赋能者。通过可持续的本土开发、可信赖的联盟合作、回收利用以及材料高效设计，构建有韧性且多元化的供应链，能够降低风险并增强经济与国家安全。投资于可持续采矿、新一代加工技术和循环经济，既能保障长期供应，又能降低环境代价。政策制定者、行业与研究人员必须立即携手行动，兼顾竞争力、可持续发展与供应链韧性。感谢各位</a:t>
            </a:r>
            <a:r>
              <a:rPr lang="en-US" altLang="zh-CN" sz="2000" dirty="0"/>
              <a:t>——</a:t>
            </a:r>
            <a:r>
              <a:rPr lang="zh-CN" altLang="en-US" sz="2000" dirty="0"/>
              <a:t>欢迎提问。</a:t>
            </a:r>
            <a:endParaRPr lang="en-US" sz="2000" dirty="0">
              <a:latin typeface="Segoe UI Light" panose="020B0502040204020203" pitchFamily="34" charset="0"/>
              <a:cs typeface="Segoe UI Light" panose="020B0502040204020203" pitchFamily="34" charset="0"/>
            </a:endParaRPr>
          </a:p>
        </p:txBody>
      </p:sp>
      <p:sp>
        <p:nvSpPr>
          <p:cNvPr id="9" name="TextBox 8"/>
          <p:cNvSpPr txBox="1"/>
          <p:nvPr/>
        </p:nvSpPr>
        <p:spPr>
          <a:xfrm>
            <a:off x="541611" y="5738132"/>
            <a:ext cx="11294218" cy="523220"/>
          </a:xfrm>
          <a:prstGeom prst="rect">
            <a:avLst/>
          </a:prstGeom>
          <a:blipFill>
            <a:blip r:embed="rId3"/>
            <a:tile tx="0" ty="0" sx="100000" sy="100000" flip="none" algn="tl"/>
          </a:blipFill>
        </p:spPr>
        <p:txBody>
          <a:bodyPr wrap="square" rtlCol="0">
            <a:spAutoFit/>
          </a:bodyPr>
          <a:lstStyle/>
          <a:p>
            <a:pPr algn="l"/>
            <a:r>
              <a:rPr lang="zh-CN" altLang="en-US" sz="1400" dirty="0">
                <a:latin typeface="Segoe UI Light" panose="020B0502040204020203" pitchFamily="34" charset="0"/>
                <a:cs typeface="Segoe UI Light" panose="020B0502040204020203" pitchFamily="34" charset="0"/>
              </a:rPr>
              <a:t>感谢亚洲金属网给我这个机会，能与各位同仁齐聚一堂，分享我对稀土金属发展历程的看法。同时，也要感谢</a:t>
            </a:r>
            <a:r>
              <a:rPr lang="en-US" altLang="zh-CN" sz="1400" dirty="0">
                <a:latin typeface="Segoe UI Light" panose="020B0502040204020203" pitchFamily="34" charset="0"/>
                <a:cs typeface="Segoe UI Light" panose="020B0502040204020203" pitchFamily="34" charset="0"/>
              </a:rPr>
              <a:t>Vivian</a:t>
            </a:r>
            <a:r>
              <a:rPr lang="zh-CN" altLang="en-US" sz="1400" dirty="0">
                <a:latin typeface="Segoe UI Light" panose="020B0502040204020203" pitchFamily="34" charset="0"/>
                <a:cs typeface="Segoe UI Light" panose="020B0502040204020203" pitchFamily="34" charset="0"/>
              </a:rPr>
              <a:t>女士，以及印度及全球一些知名刊物所发表的论文和数据。</a:t>
            </a:r>
            <a:endParaRPr lang="en-US" sz="1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C74D-6644-C07D-A57E-6DB234A192EA}"/>
              </a:ext>
            </a:extLst>
          </p:cNvPr>
          <p:cNvSpPr>
            <a:spLocks noGrp="1"/>
          </p:cNvSpPr>
          <p:nvPr>
            <p:ph type="title"/>
          </p:nvPr>
        </p:nvSpPr>
        <p:spPr>
          <a:xfrm>
            <a:off x="521207" y="448056"/>
            <a:ext cx="11098865" cy="64008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txBody>
          <a:bodyPr/>
          <a:lstStyle/>
          <a:p>
            <a:r>
              <a:rPr lang="zh-CN" altLang="en-US" b="1" dirty="0">
                <a:solidFill>
                  <a:srgbClr val="196C08"/>
                </a:solidFill>
              </a:rPr>
              <a:t>时事概览</a:t>
            </a:r>
            <a:endParaRPr lang="en-IN" b="1" dirty="0">
              <a:solidFill>
                <a:srgbClr val="196C08"/>
              </a:solidFill>
            </a:endParaRPr>
          </a:p>
        </p:txBody>
      </p:sp>
      <p:sp>
        <p:nvSpPr>
          <p:cNvPr id="3" name="Content Placeholder 2">
            <a:extLst>
              <a:ext uri="{FF2B5EF4-FFF2-40B4-BE49-F238E27FC236}">
                <a16:creationId xmlns:a16="http://schemas.microsoft.com/office/drawing/2014/main" id="{D85A3152-5848-5496-58BA-6D526A50F19A}"/>
              </a:ext>
            </a:extLst>
          </p:cNvPr>
          <p:cNvSpPr>
            <a:spLocks noGrp="1"/>
          </p:cNvSpPr>
          <p:nvPr>
            <p:ph sz="quarter" idx="10"/>
          </p:nvPr>
        </p:nvSpPr>
        <p:spPr>
          <a:xfrm>
            <a:off x="308225" y="1435607"/>
            <a:ext cx="11589249" cy="542239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r>
              <a:rPr lang="zh-CN" altLang="en-US" sz="2200" b="1" dirty="0">
                <a:solidFill>
                  <a:schemeClr val="accent1">
                    <a:lumMod val="50000"/>
                  </a:schemeClr>
                </a:solidFill>
              </a:rPr>
              <a:t>亲爱的兄弟姐妹们，我们正面临一个充满不确定性的时代。截至</a:t>
            </a:r>
            <a:r>
              <a:rPr lang="en-US" altLang="zh-CN" sz="2200" b="1" dirty="0">
                <a:solidFill>
                  <a:schemeClr val="accent1">
                    <a:lumMod val="50000"/>
                  </a:schemeClr>
                </a:solidFill>
              </a:rPr>
              <a:t>2026</a:t>
            </a:r>
            <a:r>
              <a:rPr lang="zh-CN" altLang="en-US" sz="2200" b="1" dirty="0">
                <a:solidFill>
                  <a:schemeClr val="accent1">
                    <a:lumMod val="50000"/>
                  </a:schemeClr>
                </a:solidFill>
              </a:rPr>
              <a:t>年</a:t>
            </a:r>
            <a:r>
              <a:rPr lang="en-US" altLang="zh-CN" sz="2200" b="1" dirty="0">
                <a:solidFill>
                  <a:schemeClr val="accent1">
                    <a:lumMod val="50000"/>
                  </a:schemeClr>
                </a:solidFill>
              </a:rPr>
              <a:t>4</a:t>
            </a:r>
            <a:r>
              <a:rPr lang="zh-CN" altLang="en-US" sz="2200" b="1" dirty="0">
                <a:solidFill>
                  <a:schemeClr val="accent1">
                    <a:lumMod val="50000"/>
                  </a:schemeClr>
                </a:solidFill>
              </a:rPr>
              <a:t>月</a:t>
            </a:r>
            <a:r>
              <a:rPr lang="en-US" altLang="zh-CN" sz="2200" b="1" dirty="0">
                <a:solidFill>
                  <a:schemeClr val="accent1">
                    <a:lumMod val="50000"/>
                  </a:schemeClr>
                </a:solidFill>
              </a:rPr>
              <a:t>27</a:t>
            </a:r>
            <a:r>
              <a:rPr lang="zh-CN" altLang="en-US" sz="2200" b="1" dirty="0">
                <a:solidFill>
                  <a:schemeClr val="accent1">
                    <a:lumMod val="50000"/>
                  </a:schemeClr>
                </a:solidFill>
              </a:rPr>
              <a:t>日，当今世界正因两场高强度冲突的叠加而深刻变化</a:t>
            </a:r>
            <a:r>
              <a:rPr lang="en-US" altLang="zh-CN" sz="2200" b="1" dirty="0">
                <a:solidFill>
                  <a:schemeClr val="accent1">
                    <a:lumMod val="50000"/>
                  </a:schemeClr>
                </a:solidFill>
              </a:rPr>
              <a:t>——</a:t>
            </a:r>
            <a:r>
              <a:rPr lang="zh-CN" altLang="en-US" sz="2200" b="1" dirty="0">
                <a:solidFill>
                  <a:schemeClr val="accent1">
                    <a:lumMod val="50000"/>
                  </a:schemeClr>
                </a:solidFill>
              </a:rPr>
              <a:t>持续不断的俄乌战争以及美伊战争</a:t>
            </a:r>
            <a:r>
              <a:rPr lang="en-US" altLang="zh-CN" sz="2200" b="1" dirty="0">
                <a:solidFill>
                  <a:schemeClr val="accent1">
                    <a:lumMod val="50000"/>
                  </a:schemeClr>
                </a:solidFill>
              </a:rPr>
              <a:t>——</a:t>
            </a:r>
            <a:r>
              <a:rPr lang="zh-CN" altLang="en-US" sz="2200" b="1" dirty="0">
                <a:solidFill>
                  <a:schemeClr val="accent1">
                    <a:lumMod val="50000"/>
                  </a:schemeClr>
                </a:solidFill>
              </a:rPr>
              <a:t>以及它们对安全、贸易、能源、粮食安全和全球外交产生的连锁影响。以下是简要总结及主要全球影响：</a:t>
            </a:r>
            <a:endParaRPr lang="en-US" sz="2200" b="1" dirty="0">
              <a:solidFill>
                <a:schemeClr val="accent1">
                  <a:lumMod val="50000"/>
                </a:schemeClr>
              </a:solidFill>
            </a:endParaRPr>
          </a:p>
          <a:p>
            <a:r>
              <a:rPr lang="zh-CN" altLang="en-US" sz="2200" b="1" dirty="0">
                <a:solidFill>
                  <a:schemeClr val="accent1">
                    <a:lumMod val="50000"/>
                  </a:schemeClr>
                </a:solidFill>
              </a:rPr>
              <a:t>除了能源市场及其引发的通胀之外，航运和贸易路线正在扰乱供应链（尤其是从海湾地区运出的能源和大宗商品），迫使一些买家寻求替代供应路线或紧急储备。这提高了全球制造商和消费者的成本。自</a:t>
            </a:r>
            <a:r>
              <a:rPr lang="en-US" altLang="zh-CN" sz="2200" b="1" dirty="0">
                <a:solidFill>
                  <a:schemeClr val="accent1">
                    <a:lumMod val="50000"/>
                  </a:schemeClr>
                </a:solidFill>
              </a:rPr>
              <a:t>2022</a:t>
            </a:r>
            <a:r>
              <a:rPr lang="zh-CN" altLang="en-US" sz="2200" b="1" dirty="0">
                <a:solidFill>
                  <a:schemeClr val="accent1">
                    <a:lumMod val="50000"/>
                  </a:schemeClr>
                </a:solidFill>
              </a:rPr>
              <a:t>年以来，这些冲突造成了粮食不安全和人道主义危机。对于依赖进口的国家而言，粮食、化肥以及现在的燃料成本使这些国家变得脆弱。这些冲突正在引发危机，并导致大量人口在国内外流离失所。</a:t>
            </a:r>
            <a:endParaRPr lang="en-US" sz="2200" b="1" dirty="0">
              <a:solidFill>
                <a:schemeClr val="accent1">
                  <a:lumMod val="50000"/>
                </a:schemeClr>
              </a:solidFill>
            </a:endParaRPr>
          </a:p>
          <a:p>
            <a:r>
              <a:rPr lang="zh-CN" altLang="en-US" sz="2200" b="1" dirty="0">
                <a:solidFill>
                  <a:schemeClr val="accent1">
                    <a:lumMod val="50000"/>
                  </a:schemeClr>
                </a:solidFill>
              </a:rPr>
              <a:t>这些战争加剧了阵营对立，并使外交局势复杂化：西方各国在持续承诺支持乌克兰的同时，还要应对中东危机并平衡更大范围冲突升级的风险。一些国家（区域性和全球性）试图进行调解，或利用能源和贸易领域出现的缺口机会；中国、印度及其他主要进口国一直在重新调整其采购策略和外交立场。制裁、出口管制以及贸易路线的改道，正在重塑部分战略性供应链。</a:t>
            </a:r>
          </a:p>
          <a:p>
            <a:endParaRPr lang="zh-CN" altLang="en-US" sz="2200" b="1" dirty="0">
              <a:solidFill>
                <a:schemeClr val="accent1">
                  <a:lumMod val="50000"/>
                </a:schemeClr>
              </a:solidFill>
            </a:endParaRPr>
          </a:p>
          <a:p>
            <a:endParaRPr lang="en-US" sz="2200" b="1" dirty="0">
              <a:solidFill>
                <a:schemeClr val="accent1">
                  <a:lumMod val="50000"/>
                </a:schemeClr>
              </a:solidFill>
            </a:endParaRPr>
          </a:p>
          <a:p>
            <a:endParaRPr lang="en-IN" sz="2600" dirty="0"/>
          </a:p>
        </p:txBody>
      </p:sp>
    </p:spTree>
    <p:extLst>
      <p:ext uri="{BB962C8B-B14F-4D97-AF65-F5344CB8AC3E}">
        <p14:creationId xmlns:p14="http://schemas.microsoft.com/office/powerpoint/2010/main" val="283312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61B367-07AA-6169-10D7-3E40B95EDE7C}"/>
              </a:ext>
            </a:extLst>
          </p:cNvPr>
          <p:cNvSpPr>
            <a:spLocks noGrp="1"/>
          </p:cNvSpPr>
          <p:nvPr>
            <p:ph type="title"/>
          </p:nvPr>
        </p:nvSpPr>
        <p:spPr/>
        <p:txBody>
          <a:bodyPr>
            <a:normAutofit/>
          </a:bodyPr>
          <a:lstStyle/>
          <a:p>
            <a:r>
              <a:rPr lang="zh-CN" altLang="en-US" b="1" dirty="0">
                <a:solidFill>
                  <a:srgbClr val="6F050F"/>
                </a:solidFill>
              </a:rPr>
              <a:t>经济、</a:t>
            </a:r>
            <a:r>
              <a:rPr lang="en-US" altLang="zh-CN" b="1" dirty="0">
                <a:solidFill>
                  <a:srgbClr val="6F050F"/>
                </a:solidFill>
              </a:rPr>
              <a:t>GDP</a:t>
            </a:r>
            <a:r>
              <a:rPr lang="zh-CN" altLang="en-US" b="1" dirty="0">
                <a:solidFill>
                  <a:srgbClr val="6F050F"/>
                </a:solidFill>
              </a:rPr>
              <a:t>与增长概览</a:t>
            </a:r>
            <a:endParaRPr lang="en-IN" dirty="0">
              <a:solidFill>
                <a:srgbClr val="6F050F"/>
              </a:solidFill>
            </a:endParaRPr>
          </a:p>
        </p:txBody>
      </p:sp>
      <p:sp>
        <p:nvSpPr>
          <p:cNvPr id="7" name="Content Placeholder 6">
            <a:extLst>
              <a:ext uri="{FF2B5EF4-FFF2-40B4-BE49-F238E27FC236}">
                <a16:creationId xmlns:a16="http://schemas.microsoft.com/office/drawing/2014/main" id="{29BA5D4F-16C0-7FB0-FAA7-BE36D0FE4C5C}"/>
              </a:ext>
            </a:extLst>
          </p:cNvPr>
          <p:cNvSpPr>
            <a:spLocks noGrp="1"/>
          </p:cNvSpPr>
          <p:nvPr>
            <p:ph sz="quarter" idx="10"/>
          </p:nvPr>
        </p:nvSpPr>
        <p:spPr>
          <a:xfrm>
            <a:off x="287676" y="1435608"/>
            <a:ext cx="11712540" cy="542239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lnSpcReduction="10000"/>
          </a:bodyPr>
          <a:lstStyle/>
          <a:p>
            <a:r>
              <a:rPr lang="zh-CN" altLang="en-US" sz="2900" dirty="0"/>
              <a:t>截至</a:t>
            </a:r>
            <a:r>
              <a:rPr lang="en-US" altLang="zh-CN" sz="2900" dirty="0"/>
              <a:t>2026</a:t>
            </a:r>
            <a:r>
              <a:rPr lang="zh-CN" altLang="en-US" sz="2900" dirty="0"/>
              <a:t>年，印度是全球增长最快的主要经济体之一，经济结构多元化，涵盖农业、制造业和服务业。面对全球经济挑战，印度展现出较强韧性，</a:t>
            </a:r>
            <a:r>
              <a:rPr lang="en-US" altLang="zh-CN" sz="2900" dirty="0"/>
              <a:t>2026</a:t>
            </a:r>
            <a:r>
              <a:rPr lang="zh-CN" altLang="en-US" sz="2900" dirty="0"/>
              <a:t>财年</a:t>
            </a:r>
            <a:r>
              <a:rPr lang="en-US" altLang="zh-CN" sz="2900" dirty="0"/>
              <a:t>GDP</a:t>
            </a:r>
            <a:r>
              <a:rPr lang="zh-CN" altLang="en-US" sz="2900" dirty="0"/>
              <a:t>增长率预计约为</a:t>
            </a:r>
            <a:r>
              <a:rPr lang="en-US" altLang="zh-CN" sz="2900" dirty="0"/>
              <a:t>6%-7%</a:t>
            </a:r>
            <a:r>
              <a:rPr lang="zh-CN" altLang="en-US" sz="2900" dirty="0"/>
              <a:t>。国内消费强劲、政府改革及外商直接投资增加是主要增长驱动力。</a:t>
            </a:r>
            <a:endParaRPr lang="en-US" sz="2900" dirty="0"/>
          </a:p>
          <a:p>
            <a:r>
              <a:rPr lang="zh-CN" altLang="en-US" sz="2900" b="1" dirty="0"/>
              <a:t>关键要点：</a:t>
            </a:r>
            <a:endParaRPr lang="en-US" sz="2900" dirty="0"/>
          </a:p>
          <a:p>
            <a:pPr lvl="1"/>
            <a:r>
              <a:rPr lang="zh-CN" altLang="en-US" sz="2900" dirty="0"/>
              <a:t>按名义</a:t>
            </a:r>
            <a:r>
              <a:rPr lang="en-US" altLang="zh-CN" sz="2900" dirty="0"/>
              <a:t>GDP</a:t>
            </a:r>
            <a:r>
              <a:rPr lang="zh-CN" altLang="en-US" sz="2900" dirty="0"/>
              <a:t>计算，印度已超越英、法，成为全球第五大经济体</a:t>
            </a:r>
            <a:endParaRPr lang="en-US" sz="2900" dirty="0"/>
          </a:p>
          <a:p>
            <a:pPr lvl="1"/>
            <a:r>
              <a:rPr lang="zh-CN" altLang="en-US" sz="2900" dirty="0"/>
              <a:t>按购买力平价（</a:t>
            </a:r>
            <a:r>
              <a:rPr lang="en-US" altLang="zh-CN" sz="2900" dirty="0"/>
              <a:t>PPP</a:t>
            </a:r>
            <a:r>
              <a:rPr lang="zh-CN" altLang="en-US" sz="2900" dirty="0"/>
              <a:t>）计算，印度预计将位居全球第三</a:t>
            </a:r>
            <a:endParaRPr lang="en-US" sz="2900" dirty="0"/>
          </a:p>
          <a:p>
            <a:pPr>
              <a:buNone/>
            </a:pPr>
            <a:endParaRPr lang="en-US" dirty="0"/>
          </a:p>
          <a:p>
            <a:endParaRPr lang="en-IN" dirty="0"/>
          </a:p>
        </p:txBody>
      </p:sp>
    </p:spTree>
    <p:extLst>
      <p:ext uri="{BB962C8B-B14F-4D97-AF65-F5344CB8AC3E}">
        <p14:creationId xmlns:p14="http://schemas.microsoft.com/office/powerpoint/2010/main" val="200436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1776-4314-9D37-7B32-44B38C6BB1F9}"/>
              </a:ext>
            </a:extLst>
          </p:cNvPr>
          <p:cNvSpPr>
            <a:spLocks noGrp="1"/>
          </p:cNvSpPr>
          <p:nvPr>
            <p:ph type="title"/>
          </p:nvPr>
        </p:nvSpPr>
        <p:spPr>
          <a:xfrm>
            <a:off x="521207" y="448056"/>
            <a:ext cx="10985849" cy="640080"/>
          </a:xfrm>
          <a:solidFill>
            <a:schemeClr val="accent2">
              <a:lumMod val="40000"/>
              <a:lumOff val="60000"/>
            </a:schemeClr>
          </a:solidFill>
          <a:scene3d>
            <a:camera prst="orthographicFront"/>
            <a:lightRig rig="threePt" dir="t"/>
          </a:scene3d>
          <a:sp3d>
            <a:bevelT w="101600" prst="riblet"/>
          </a:sp3d>
        </p:spPr>
        <p:txBody>
          <a:bodyPr/>
          <a:lstStyle/>
          <a:p>
            <a:r>
              <a:rPr lang="zh-CN" altLang="en-US" dirty="0"/>
              <a:t>各行业贡献与挑战</a:t>
            </a:r>
            <a:endParaRPr lang="en-IN" dirty="0"/>
          </a:p>
        </p:txBody>
      </p:sp>
      <p:sp>
        <p:nvSpPr>
          <p:cNvPr id="3" name="Content Placeholder 2">
            <a:extLst>
              <a:ext uri="{FF2B5EF4-FFF2-40B4-BE49-F238E27FC236}">
                <a16:creationId xmlns:a16="http://schemas.microsoft.com/office/drawing/2014/main" id="{19A9D0D4-C4DB-90B7-01E9-E92EDB1CB182}"/>
              </a:ext>
            </a:extLst>
          </p:cNvPr>
          <p:cNvSpPr>
            <a:spLocks noGrp="1"/>
          </p:cNvSpPr>
          <p:nvPr>
            <p:ph sz="quarter" idx="10"/>
          </p:nvPr>
        </p:nvSpPr>
        <p:spPr>
          <a:xfrm>
            <a:off x="128529" y="1171254"/>
            <a:ext cx="11707299" cy="5486400"/>
          </a:xfrm>
          <a:blipFill>
            <a:blip r:embed="rId2"/>
            <a:tile tx="0" ty="0" sx="100000" sy="100000" flip="none" algn="tl"/>
          </a:blipFill>
        </p:spPr>
        <p:txBody>
          <a:bodyPr>
            <a:normAutofit fontScale="32500" lnSpcReduction="20000"/>
          </a:bodyPr>
          <a:lstStyle/>
          <a:p>
            <a:endParaRPr lang="en-US" sz="8000" dirty="0"/>
          </a:p>
          <a:p>
            <a:pPr lvl="1"/>
            <a:r>
              <a:rPr lang="zh-CN" altLang="en-US" sz="8000" dirty="0">
                <a:solidFill>
                  <a:schemeClr val="accent6">
                    <a:lumMod val="75000"/>
                  </a:schemeClr>
                </a:solidFill>
              </a:rPr>
              <a:t>服务业仍是</a:t>
            </a:r>
            <a:r>
              <a:rPr lang="en-US" altLang="zh-CN" sz="8000" dirty="0">
                <a:solidFill>
                  <a:schemeClr val="accent6">
                    <a:lumMod val="75000"/>
                  </a:schemeClr>
                </a:solidFill>
              </a:rPr>
              <a:t>GDP</a:t>
            </a:r>
            <a:r>
              <a:rPr lang="zh-CN" altLang="en-US" sz="8000" dirty="0">
                <a:solidFill>
                  <a:schemeClr val="accent6">
                    <a:lumMod val="75000"/>
                  </a:schemeClr>
                </a:solidFill>
              </a:rPr>
              <a:t>的重要组成部分，约占印度经济产出的</a:t>
            </a:r>
            <a:r>
              <a:rPr lang="en-US" altLang="zh-CN" sz="8000" dirty="0">
                <a:solidFill>
                  <a:schemeClr val="accent6">
                    <a:lumMod val="75000"/>
                  </a:schemeClr>
                </a:solidFill>
              </a:rPr>
              <a:t>55%</a:t>
            </a:r>
            <a:r>
              <a:rPr lang="zh-CN" altLang="en-US" sz="8000" dirty="0">
                <a:solidFill>
                  <a:schemeClr val="accent6">
                    <a:lumMod val="75000"/>
                  </a:schemeClr>
                </a:solidFill>
              </a:rPr>
              <a:t>。其中，信息技术、电信和金融服务处于领先地位。</a:t>
            </a:r>
            <a:endParaRPr lang="en-US" sz="8000" dirty="0">
              <a:solidFill>
                <a:schemeClr val="accent6">
                  <a:lumMod val="75000"/>
                </a:schemeClr>
              </a:solidFill>
            </a:endParaRPr>
          </a:p>
          <a:p>
            <a:pPr lvl="1"/>
            <a:r>
              <a:rPr lang="zh-CN" altLang="en-US" sz="8000" dirty="0">
                <a:solidFill>
                  <a:schemeClr val="accent6">
                    <a:lumMod val="75000"/>
                  </a:schemeClr>
                </a:solidFill>
              </a:rPr>
              <a:t>制造业和农业仍占据重要地位。以“印度制造”为代表的倡议，正在推动本土生产的发展。</a:t>
            </a:r>
            <a:endParaRPr lang="en-US" sz="8000" dirty="0">
              <a:solidFill>
                <a:schemeClr val="accent6">
                  <a:lumMod val="75000"/>
                </a:schemeClr>
              </a:solidFill>
            </a:endParaRPr>
          </a:p>
          <a:p>
            <a:pPr lvl="1"/>
            <a:r>
              <a:rPr lang="zh-CN" altLang="en-US" sz="8000" dirty="0">
                <a:solidFill>
                  <a:schemeClr val="accent6">
                    <a:lumMod val="75000"/>
                  </a:schemeClr>
                </a:solidFill>
              </a:rPr>
              <a:t>尽管经济增长强劲，印度仍存在通胀压力、失业问题以及区域发展不均等难题。</a:t>
            </a:r>
            <a:endParaRPr lang="en-US" sz="8000" dirty="0">
              <a:solidFill>
                <a:schemeClr val="accent6">
                  <a:lumMod val="75000"/>
                </a:schemeClr>
              </a:solidFill>
            </a:endParaRPr>
          </a:p>
          <a:p>
            <a:pPr lvl="1"/>
            <a:r>
              <a:rPr lang="zh-CN" altLang="en-US" sz="8000" dirty="0">
                <a:solidFill>
                  <a:schemeClr val="accent6">
                    <a:lumMod val="75000"/>
                  </a:schemeClr>
                </a:solidFill>
              </a:rPr>
              <a:t>印度正在持续推进结构性改革，以提升营商环境、改善基础设施、吸引投资。</a:t>
            </a:r>
            <a:endParaRPr lang="en-US" sz="8000" dirty="0">
              <a:solidFill>
                <a:schemeClr val="accent6">
                  <a:lumMod val="75000"/>
                </a:schemeClr>
              </a:solidFill>
            </a:endParaRPr>
          </a:p>
        </p:txBody>
      </p:sp>
    </p:spTree>
    <p:extLst>
      <p:ext uri="{BB962C8B-B14F-4D97-AF65-F5344CB8AC3E}">
        <p14:creationId xmlns:p14="http://schemas.microsoft.com/office/powerpoint/2010/main" val="208120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C40F-A513-DCF3-DBD2-89BF4B43D26D}"/>
              </a:ext>
            </a:extLst>
          </p:cNvPr>
          <p:cNvSpPr>
            <a:spLocks noGrp="1"/>
          </p:cNvSpPr>
          <p:nvPr>
            <p:ph type="title"/>
          </p:nvPr>
        </p:nvSpPr>
        <p:spPr>
          <a:xfrm>
            <a:off x="521207" y="448056"/>
            <a:ext cx="11368252" cy="6400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lstStyle/>
          <a:p>
            <a:r>
              <a:rPr lang="zh-CN" altLang="en-US" dirty="0"/>
              <a:t>全球背景：</a:t>
            </a:r>
            <a:endParaRPr lang="en-IN" dirty="0"/>
          </a:p>
        </p:txBody>
      </p:sp>
      <p:sp>
        <p:nvSpPr>
          <p:cNvPr id="3" name="Content Placeholder 2">
            <a:extLst>
              <a:ext uri="{FF2B5EF4-FFF2-40B4-BE49-F238E27FC236}">
                <a16:creationId xmlns:a16="http://schemas.microsoft.com/office/drawing/2014/main" id="{0E915792-F140-C0FA-DD91-2D60986ED99C}"/>
              </a:ext>
            </a:extLst>
          </p:cNvPr>
          <p:cNvSpPr>
            <a:spLocks noGrp="1"/>
          </p:cNvSpPr>
          <p:nvPr>
            <p:ph sz="quarter" idx="10"/>
          </p:nvPr>
        </p:nvSpPr>
        <p:spPr>
          <a:xfrm>
            <a:off x="539496" y="1435607"/>
            <a:ext cx="11368252" cy="5150127"/>
          </a:xfrm>
          <a:blipFill>
            <a:blip r:embed="rId2"/>
            <a:tile tx="0" ty="0" sx="100000" sy="100000" flip="none" algn="tl"/>
          </a:blipFill>
        </p:spPr>
        <p:txBody>
          <a:bodyPr>
            <a:normAutofit fontScale="32500" lnSpcReduction="20000"/>
          </a:bodyPr>
          <a:lstStyle/>
          <a:p>
            <a:endParaRPr lang="en-US" sz="7200" dirty="0"/>
          </a:p>
          <a:p>
            <a:pPr lvl="1"/>
            <a:r>
              <a:rPr lang="zh-CN" altLang="en-US" sz="7200" dirty="0"/>
              <a:t>印度在全球舞台上的地位日益提升，积极参与</a:t>
            </a:r>
            <a:r>
              <a:rPr lang="en-US" altLang="zh-CN" sz="7200" dirty="0"/>
              <a:t>G20</a:t>
            </a:r>
            <a:r>
              <a:rPr lang="zh-CN" altLang="en-US" sz="7200" dirty="0"/>
              <a:t>、金砖国家、四方安全对话等多个国际论坛。</a:t>
            </a:r>
            <a:endParaRPr lang="en-US" sz="7200" dirty="0"/>
          </a:p>
          <a:p>
            <a:pPr lvl="1"/>
            <a:r>
              <a:rPr lang="zh-CN" altLang="en-US" sz="7200" dirty="0"/>
              <a:t>印度被视为全球供应链中的关键参与者，尤其在技术和可再生能源等领域。</a:t>
            </a:r>
            <a:endParaRPr lang="en-US" sz="7200" dirty="0"/>
          </a:p>
          <a:p>
            <a:r>
              <a:rPr lang="zh-CN" altLang="en-US" sz="7200" dirty="0"/>
              <a:t>总之，印度强劲的经济增长和战略性改革使其成为全球经济的关键参与者。未来，印度能否成功应对挑战、把握机遇，将对其全球排名和地位产生重要影响。</a:t>
            </a:r>
          </a:p>
          <a:p>
            <a:endParaRPr lang="en-IN" sz="6200" dirty="0"/>
          </a:p>
        </p:txBody>
      </p:sp>
    </p:spTree>
    <p:extLst>
      <p:ext uri="{BB962C8B-B14F-4D97-AF65-F5344CB8AC3E}">
        <p14:creationId xmlns:p14="http://schemas.microsoft.com/office/powerpoint/2010/main" val="269533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4E64-D754-93CA-8B77-ACA5373AE829}"/>
              </a:ext>
            </a:extLst>
          </p:cNvPr>
          <p:cNvSpPr>
            <a:spLocks noGrp="1"/>
          </p:cNvSpPr>
          <p:nvPr>
            <p:ph type="title"/>
          </p:nvPr>
        </p:nvSpPr>
        <p:spPr>
          <a:blipFill>
            <a:blip r:embed="rId2"/>
            <a:tile tx="0" ty="0" sx="100000" sy="100000" flip="none" algn="tl"/>
          </a:blipFill>
        </p:spPr>
        <p:txBody>
          <a:bodyPr/>
          <a:lstStyle/>
          <a:p>
            <a:r>
              <a:rPr lang="zh-CN" altLang="en-US" b="1" dirty="0">
                <a:solidFill>
                  <a:srgbClr val="DD462F"/>
                </a:solidFill>
              </a:rPr>
              <a:t>最新趋势</a:t>
            </a:r>
            <a:endParaRPr lang="en-IN" b="1" dirty="0">
              <a:solidFill>
                <a:srgbClr val="DD462F"/>
              </a:solidFill>
            </a:endParaRPr>
          </a:p>
        </p:txBody>
      </p:sp>
      <p:sp>
        <p:nvSpPr>
          <p:cNvPr id="3" name="Content Placeholder 2">
            <a:extLst>
              <a:ext uri="{FF2B5EF4-FFF2-40B4-BE49-F238E27FC236}">
                <a16:creationId xmlns:a16="http://schemas.microsoft.com/office/drawing/2014/main" id="{2E264B1D-5895-E8E0-AC62-2B2AA4CDCC74}"/>
              </a:ext>
            </a:extLst>
          </p:cNvPr>
          <p:cNvSpPr>
            <a:spLocks noGrp="1"/>
          </p:cNvSpPr>
          <p:nvPr>
            <p:ph sz="quarter" idx="10"/>
          </p:nvPr>
        </p:nvSpPr>
        <p:spPr>
          <a:xfrm>
            <a:off x="539496" y="1435607"/>
            <a:ext cx="11101124" cy="5180949"/>
          </a:xfrm>
          <a:blipFill>
            <a:blip r:embed="rId3"/>
            <a:tile tx="0" ty="0" sx="100000" sy="100000" flip="none" algn="tl"/>
          </a:blipFill>
        </p:spPr>
        <p:txBody>
          <a:bodyPr>
            <a:normAutofit/>
          </a:bodyPr>
          <a:lstStyle/>
          <a:p>
            <a:pPr>
              <a:buFont typeface="Arial" panose="020B0604020202020204" pitchFamily="34" charset="0"/>
              <a:buChar char="•"/>
            </a:pPr>
            <a:r>
              <a:rPr lang="zh-CN" altLang="en-US" sz="2000" dirty="0"/>
              <a:t> 印度本财年</a:t>
            </a:r>
            <a:r>
              <a:rPr lang="en-US" altLang="zh-CN" sz="2000" dirty="0"/>
              <a:t>GDP</a:t>
            </a:r>
            <a:r>
              <a:rPr lang="zh-CN" altLang="en-US" sz="2000" dirty="0"/>
              <a:t>增长率继续保持强劲，达到</a:t>
            </a:r>
            <a:r>
              <a:rPr lang="en-US" altLang="zh-CN" sz="2000" dirty="0"/>
              <a:t>6%-7%</a:t>
            </a:r>
            <a:r>
              <a:rPr lang="zh-CN" altLang="en-US" sz="2000" dirty="0"/>
              <a:t>。</a:t>
            </a:r>
            <a:endParaRPr lang="en-US" sz="2000" dirty="0"/>
          </a:p>
          <a:p>
            <a:pPr>
              <a:buNone/>
            </a:pPr>
            <a:r>
              <a:rPr lang="zh-CN" altLang="en-US" sz="2000" b="1" dirty="0"/>
              <a:t>推动增长的关键行业</a:t>
            </a:r>
            <a:endParaRPr lang="en-US" sz="2000" dirty="0"/>
          </a:p>
          <a:p>
            <a:pPr>
              <a:buFont typeface="+mj-lt"/>
              <a:buAutoNum type="arabicPeriod"/>
            </a:pPr>
            <a:r>
              <a:rPr lang="zh-CN" altLang="en-US" sz="2000" b="1" dirty="0"/>
              <a:t>服务业：</a:t>
            </a:r>
            <a:r>
              <a:rPr lang="zh-CN" altLang="en-US" sz="2000" dirty="0"/>
              <a:t>占</a:t>
            </a:r>
            <a:r>
              <a:rPr lang="en-US" altLang="zh-CN" sz="2000" dirty="0"/>
              <a:t>GDP</a:t>
            </a:r>
            <a:r>
              <a:rPr lang="zh-CN" altLang="en-US" sz="2000" dirty="0"/>
              <a:t>比重超过</a:t>
            </a:r>
            <a:r>
              <a:rPr lang="en-US" altLang="zh-CN" sz="2000" dirty="0"/>
              <a:t>55%</a:t>
            </a:r>
            <a:r>
              <a:rPr lang="zh-CN" altLang="en-US" sz="2000" dirty="0"/>
              <a:t>，其中</a:t>
            </a:r>
            <a:r>
              <a:rPr lang="en-US" altLang="zh-CN" sz="2000" dirty="0"/>
              <a:t>IT</a:t>
            </a:r>
            <a:r>
              <a:rPr lang="zh-CN" altLang="en-US" sz="2000" dirty="0"/>
              <a:t>和商业服务处于领先地位。</a:t>
            </a:r>
            <a:endParaRPr lang="en-US" sz="2000" dirty="0"/>
          </a:p>
          <a:p>
            <a:pPr>
              <a:buFont typeface="+mj-lt"/>
              <a:buAutoNum type="arabicPeriod"/>
            </a:pPr>
            <a:r>
              <a:rPr lang="zh-CN" altLang="en-US" sz="2000" b="1" dirty="0"/>
              <a:t>工业：</a:t>
            </a:r>
            <a:r>
              <a:rPr lang="zh-CN" altLang="en-US" sz="2000" dirty="0"/>
              <a:t>在“印度制造”倡议的支持下，制造业和建筑业呈现强劲增长。</a:t>
            </a:r>
            <a:endParaRPr lang="en-US" sz="2000" dirty="0"/>
          </a:p>
          <a:p>
            <a:pPr>
              <a:buFont typeface="+mj-lt"/>
              <a:buAutoNum type="arabicPeriod"/>
            </a:pPr>
            <a:r>
              <a:rPr lang="zh-CN" altLang="en-US" sz="2000" b="1" dirty="0"/>
              <a:t>农业：</a:t>
            </a:r>
            <a:r>
              <a:rPr lang="zh-CN" altLang="en-US" sz="2000" dirty="0"/>
              <a:t>仍是重要产业，雇佣了近一半的劳动力，尽管其在</a:t>
            </a:r>
            <a:r>
              <a:rPr lang="en-US" altLang="zh-CN" sz="2000" dirty="0"/>
              <a:t>GDP</a:t>
            </a:r>
            <a:r>
              <a:rPr lang="zh-CN" altLang="en-US" sz="2000" dirty="0"/>
              <a:t>中的占比逐渐下降。</a:t>
            </a:r>
            <a:endParaRPr lang="en-US" sz="2000" dirty="0"/>
          </a:p>
          <a:p>
            <a:endParaRPr lang="en-IN" dirty="0"/>
          </a:p>
        </p:txBody>
      </p:sp>
    </p:spTree>
    <p:extLst>
      <p:ext uri="{BB962C8B-B14F-4D97-AF65-F5344CB8AC3E}">
        <p14:creationId xmlns:p14="http://schemas.microsoft.com/office/powerpoint/2010/main" val="329364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2673-C525-45D3-B056-04C8DBE6C991}"/>
              </a:ext>
            </a:extLst>
          </p:cNvPr>
          <p:cNvSpPr>
            <a:spLocks noGrp="1"/>
          </p:cNvSpPr>
          <p:nvPr>
            <p:ph type="title"/>
          </p:nvPr>
        </p:nvSpPr>
        <p:spPr>
          <a:xfrm>
            <a:off x="521207" y="448056"/>
            <a:ext cx="11170784" cy="640080"/>
          </a:xfrm>
          <a:solidFill>
            <a:schemeClr val="accent5">
              <a:lumMod val="60000"/>
              <a:lumOff val="40000"/>
            </a:schemeClr>
          </a:solidFill>
          <a:scene3d>
            <a:camera prst="orthographicFront"/>
            <a:lightRig rig="threePt" dir="t"/>
          </a:scene3d>
          <a:sp3d>
            <a:bevelT w="114300" prst="artDeco"/>
          </a:sp3d>
        </p:spPr>
        <p:txBody>
          <a:bodyPr>
            <a:normAutofit/>
          </a:bodyPr>
          <a:lstStyle/>
          <a:p>
            <a:r>
              <a:rPr lang="zh-CN" altLang="en-US" dirty="0"/>
              <a:t>政府的新一轮举措</a:t>
            </a:r>
            <a:endParaRPr lang="en-IN" dirty="0"/>
          </a:p>
        </p:txBody>
      </p:sp>
      <p:sp>
        <p:nvSpPr>
          <p:cNvPr id="3" name="Content Placeholder 2">
            <a:extLst>
              <a:ext uri="{FF2B5EF4-FFF2-40B4-BE49-F238E27FC236}">
                <a16:creationId xmlns:a16="http://schemas.microsoft.com/office/drawing/2014/main" id="{A66851CE-2190-1B74-BA56-40177C6AC054}"/>
              </a:ext>
            </a:extLst>
          </p:cNvPr>
          <p:cNvSpPr>
            <a:spLocks noGrp="1"/>
          </p:cNvSpPr>
          <p:nvPr>
            <p:ph sz="quarter" idx="10"/>
          </p:nvPr>
        </p:nvSpPr>
        <p:spPr>
          <a:xfrm>
            <a:off x="359596" y="1212351"/>
            <a:ext cx="11832404" cy="5645649"/>
          </a:xfrm>
          <a:blipFill>
            <a:blip r:embed="rId2"/>
            <a:tile tx="0" ty="0" sx="100000" sy="100000" flip="none" algn="tl"/>
          </a:blipFill>
        </p:spPr>
        <p:txBody>
          <a:bodyPr>
            <a:normAutofit/>
          </a:bodyPr>
          <a:lstStyle/>
          <a:p>
            <a:r>
              <a:rPr lang="zh-CN" altLang="en-US" sz="1500" b="1" dirty="0">
                <a:solidFill>
                  <a:srgbClr val="C00000"/>
                </a:solidFill>
              </a:rPr>
              <a:t>外商直接投资</a:t>
            </a:r>
            <a:endParaRPr lang="en-US" sz="1500" b="1" dirty="0">
              <a:solidFill>
                <a:srgbClr val="C00000"/>
              </a:solidFill>
            </a:endParaRPr>
          </a:p>
          <a:p>
            <a:r>
              <a:rPr lang="zh-CN" altLang="en-US" sz="1500" b="1" dirty="0"/>
              <a:t>外商直接投资流入增加，反映出外界对印度经济潜力的信心。政府已在多个行业放宽监管，以吸引更多外资，尤其是在技术和可再生能源领域。</a:t>
            </a:r>
            <a:endParaRPr lang="en-US" sz="1500" b="1" dirty="0"/>
          </a:p>
          <a:p>
            <a:r>
              <a:rPr lang="zh-CN" altLang="en-US" sz="1500" b="1" dirty="0">
                <a:solidFill>
                  <a:srgbClr val="C00000"/>
                </a:solidFill>
              </a:rPr>
              <a:t>数字化转型</a:t>
            </a:r>
            <a:endParaRPr lang="en-US" sz="1500" b="1" dirty="0">
              <a:solidFill>
                <a:srgbClr val="C00000"/>
              </a:solidFill>
            </a:endParaRPr>
          </a:p>
          <a:p>
            <a:r>
              <a:rPr lang="zh-CN" altLang="en-US" sz="1500" b="1" dirty="0"/>
              <a:t>电子商务和金融科技领域经历了指数级增长，反映出消费者行为的转变。</a:t>
            </a:r>
            <a:endParaRPr lang="en-US" sz="1500" b="1" dirty="0"/>
          </a:p>
          <a:p>
            <a:r>
              <a:rPr lang="zh-CN" altLang="en-US" sz="1500" b="1" dirty="0">
                <a:solidFill>
                  <a:srgbClr val="C00000"/>
                </a:solidFill>
              </a:rPr>
              <a:t>基础设施建设</a:t>
            </a:r>
            <a:endParaRPr lang="en-US" sz="1500" b="1" dirty="0">
              <a:solidFill>
                <a:srgbClr val="C00000"/>
              </a:solidFill>
            </a:endParaRPr>
          </a:p>
          <a:p>
            <a:r>
              <a:rPr lang="zh-CN" altLang="en-US" sz="1500" b="1" dirty="0"/>
              <a:t>政府正在持续推进基础设施建设，涵盖交通、能源和城市发展等领域。基础设施投资被视为刺激经济增长和吸引投资的关键。</a:t>
            </a:r>
            <a:endParaRPr lang="en-US" sz="1500" b="1" dirty="0"/>
          </a:p>
          <a:p>
            <a:r>
              <a:rPr lang="zh-CN" altLang="en-US" sz="1500" b="1" dirty="0">
                <a:solidFill>
                  <a:srgbClr val="C00000"/>
                </a:solidFill>
              </a:rPr>
              <a:t>全球供应链韧性</a:t>
            </a:r>
            <a:endParaRPr lang="en-US" sz="1500" b="1" dirty="0">
              <a:solidFill>
                <a:srgbClr val="C00000"/>
              </a:solidFill>
            </a:endParaRPr>
          </a:p>
          <a:p>
            <a:r>
              <a:rPr lang="zh-CN" altLang="en-US" sz="1500" b="1" dirty="0"/>
              <a:t>印度在全球供应链中的角色正在演变，致力于实现采购来源多元化，减少对单一地区的过度依赖。政府力推的“自力更生”战略，旨在鼓励本土生产并降低进口依赖。</a:t>
            </a:r>
            <a:endParaRPr lang="en-US" sz="1500" b="1" dirty="0"/>
          </a:p>
          <a:p>
            <a:endParaRPr lang="en-IN" dirty="0"/>
          </a:p>
        </p:txBody>
      </p:sp>
    </p:spTree>
    <p:extLst>
      <p:ext uri="{BB962C8B-B14F-4D97-AF65-F5344CB8AC3E}">
        <p14:creationId xmlns:p14="http://schemas.microsoft.com/office/powerpoint/2010/main" val="4023671975"/>
      </p:ext>
    </p:extLst>
  </p:cSld>
  <p:clrMapOvr>
    <a:masterClrMapping/>
  </p:clrMapOvr>
</p:sld>
</file>

<file path=ppt/theme/theme1.xml><?xml version="1.0" encoding="utf-8"?>
<a:theme xmlns:a="http://schemas.openxmlformats.org/drawingml/2006/main" name="Cust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in32 v2" id="{08D89365-2E4C-432D-9349-8DF9B80AEEA1}" vid="{010FF314-90DF-4A21-BD0D-ADCBA34234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3EE4EA-81C0-48D0-BEBD-A2EFD6B38B4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2FC9C26-AD58-4393-99DE-F67958CF6A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63EE24-83AF-4B4D-B45B-11D1ECD43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{3D18D247-9CEA-4208-9E09-0FEAAC0D22FA}tf10001108_win32</Template>
  <TotalTime>11253</TotalTime>
  <Words>3176</Words>
  <Application>Microsoft Office PowerPoint</Application>
  <PresentationFormat>宽屏</PresentationFormat>
  <Paragraphs>157</Paragraphs>
  <Slides>30</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Algerian</vt:lpstr>
      <vt:lpstr>Arial</vt:lpstr>
      <vt:lpstr>Calibri</vt:lpstr>
      <vt:lpstr>Courier New</vt:lpstr>
      <vt:lpstr>Segoe UI</vt:lpstr>
      <vt:lpstr>Segoe UI Light</vt:lpstr>
      <vt:lpstr>Wingdings</vt:lpstr>
      <vt:lpstr>Custom</vt:lpstr>
      <vt:lpstr>印度稀土金属及磁材的供需分析</vt:lpstr>
      <vt:lpstr>     大家好，感谢各位今天到场。  今天，我们将探讨现代科技格局中一个至关重要却常被忽视的领域：稀土金属。这些元素在我们日常依赖的众多产品的制造中扮演着不可或缺的角色——从智能手机、电动汽车，到可再生能源技术和先进国防系统。  尽管名字里有“稀”字，稀土金属其实并不像听起来那么稀少。然而，与其开采、加工和供应链管理相关的挑战，使其成为全球经济与战略利益的焦点。  在本次演讲中，我们将讨论稀土金属当前的需求与供应状况，尤其是印度的情况。我们将审视推动需求的关键因素、政府促进国内生产的举措，以及私营企业在这一领域中扮演的角色。我们还将涉及全球背景，包括国际动态如何影响印度在稀土市场中的地位。   </vt:lpstr>
      <vt:lpstr>背景与概述</vt:lpstr>
      <vt:lpstr>时事概览</vt:lpstr>
      <vt:lpstr>经济、GDP与增长概览</vt:lpstr>
      <vt:lpstr>各行业贡献与挑战</vt:lpstr>
      <vt:lpstr>全球背景：</vt:lpstr>
      <vt:lpstr>最新趋势</vt:lpstr>
      <vt:lpstr>政府的新一轮举措</vt:lpstr>
      <vt:lpstr>  引言：稀土金属的定义  稀土金属，又称稀土元素，是元素周期表中f区的17种化学性质相似的金属元素。这组元素包括15种镧系元素（从镧到镥）以及钪和钇。尽管它们在地壳中含量丰富，但开采和加工过程复杂且成本高昂，故得名“稀土”。 </vt:lpstr>
      <vt:lpstr>全球稀土储量</vt:lpstr>
      <vt:lpstr>全球概览</vt:lpstr>
      <vt:lpstr>当前分布：</vt:lpstr>
      <vt:lpstr>全球产量与贡献——各国分布</vt:lpstr>
      <vt:lpstr>主要市场驱动因素： </vt:lpstr>
      <vt:lpstr>印度情况</vt:lpstr>
      <vt:lpstr>国家重点与举措</vt:lpstr>
      <vt:lpstr>政府举措</vt:lpstr>
      <vt:lpstr>新走廊公布</vt:lpstr>
      <vt:lpstr>生产进展：</vt:lpstr>
      <vt:lpstr>关键合作与项目</vt:lpstr>
      <vt:lpstr>新进展</vt:lpstr>
      <vt:lpstr>稀土生产与矿床</vt:lpstr>
      <vt:lpstr>印度市场主要参与者</vt:lpstr>
      <vt:lpstr>印度产量预测：</vt:lpstr>
      <vt:lpstr>中国出口与印度进口：</vt:lpstr>
      <vt:lpstr>印度当前及预期需求</vt:lpstr>
      <vt:lpstr>总结</vt:lpstr>
      <vt:lpstr>合作是唯一的出路</vt:lpstr>
      <vt:lpstr>结束语：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sanjay arya</dc:creator>
  <cp:keywords/>
  <cp:lastModifiedBy>子衿</cp:lastModifiedBy>
  <cp:revision>21</cp:revision>
  <dcterms:created xsi:type="dcterms:W3CDTF">2025-03-03T05:59:52Z</dcterms:created>
  <dcterms:modified xsi:type="dcterms:W3CDTF">2026-04-29T08:16:03Z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